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 id="2147483710" r:id="rId2"/>
    <p:sldMasterId id="2147483722" r:id="rId3"/>
  </p:sldMasterIdLst>
  <p:notesMasterIdLst>
    <p:notesMasterId r:id="rId33"/>
  </p:notesMasterIdLst>
  <p:sldIdLst>
    <p:sldId id="263" r:id="rId4"/>
    <p:sldId id="266" r:id="rId5"/>
    <p:sldId id="265" r:id="rId6"/>
    <p:sldId id="267" r:id="rId7"/>
    <p:sldId id="289" r:id="rId8"/>
    <p:sldId id="308" r:id="rId9"/>
    <p:sldId id="268" r:id="rId10"/>
    <p:sldId id="311" r:id="rId11"/>
    <p:sldId id="312" r:id="rId12"/>
    <p:sldId id="284" r:id="rId13"/>
    <p:sldId id="286" r:id="rId14"/>
    <p:sldId id="287" r:id="rId15"/>
    <p:sldId id="290" r:id="rId16"/>
    <p:sldId id="294" r:id="rId17"/>
    <p:sldId id="291" r:id="rId18"/>
    <p:sldId id="292" r:id="rId19"/>
    <p:sldId id="293" r:id="rId20"/>
    <p:sldId id="271" r:id="rId21"/>
    <p:sldId id="300" r:id="rId22"/>
    <p:sldId id="275" r:id="rId23"/>
    <p:sldId id="306" r:id="rId24"/>
    <p:sldId id="301" r:id="rId25"/>
    <p:sldId id="305" r:id="rId26"/>
    <p:sldId id="277" r:id="rId27"/>
    <p:sldId id="307" r:id="rId28"/>
    <p:sldId id="283" r:id="rId29"/>
    <p:sldId id="310" r:id="rId30"/>
    <p:sldId id="309" r:id="rId31"/>
    <p:sldId id="280" r:id="rId32"/>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3216E5-13F9-46FA-87A5-F0158942BC7B}" v="3" dt="2026-04-18T15:39:38.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179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038" y="0"/>
            <a:ext cx="2951162" cy="496888"/>
          </a:xfrm>
          <a:prstGeom prst="rect">
            <a:avLst/>
          </a:prstGeom>
        </p:spPr>
        <p:txBody>
          <a:bodyPr vert="horz" lIns="91440" tIns="45720" rIns="91440" bIns="45720" rtlCol="0"/>
          <a:lstStyle>
            <a:lvl1pPr algn="r">
              <a:defRPr sz="1200"/>
            </a:lvl1pPr>
          </a:lstStyle>
          <a:p>
            <a:fld id="{09537966-D758-6E45-A3D8-4D36246BA73B}" type="datetimeFigureOut">
              <a:rPr lang="en-US" smtClean="0"/>
              <a:t>4/24/2026</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21225"/>
            <a:ext cx="5446712" cy="447357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2450"/>
            <a:ext cx="2951163"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038" y="9442450"/>
            <a:ext cx="2951162" cy="496888"/>
          </a:xfrm>
          <a:prstGeom prst="rect">
            <a:avLst/>
          </a:prstGeom>
        </p:spPr>
        <p:txBody>
          <a:bodyPr vert="horz" lIns="91440" tIns="45720" rIns="91440" bIns="45720" rtlCol="0" anchor="b"/>
          <a:lstStyle>
            <a:lvl1pPr algn="r">
              <a:defRPr sz="1200"/>
            </a:lvl1pPr>
          </a:lstStyle>
          <a:p>
            <a:fld id="{8D2FB143-7442-CE45-8EB4-846F03E92BB8}" type="slidenum">
              <a:rPr lang="en-US" smtClean="0"/>
              <a:t>‹#›</a:t>
            </a:fld>
            <a:endParaRPr lang="en-US"/>
          </a:p>
        </p:txBody>
      </p:sp>
    </p:spTree>
    <p:extLst>
      <p:ext uri="{BB962C8B-B14F-4D97-AF65-F5344CB8AC3E}">
        <p14:creationId xmlns:p14="http://schemas.microsoft.com/office/powerpoint/2010/main" val="12606573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2FB143-7442-CE45-8EB4-846F03E92BB8}" type="slidenum">
              <a:rPr lang="en-US" smtClean="0"/>
              <a:t>4</a:t>
            </a:fld>
            <a:endParaRPr lang="en-US"/>
          </a:p>
        </p:txBody>
      </p:sp>
    </p:spTree>
    <p:extLst>
      <p:ext uri="{BB962C8B-B14F-4D97-AF65-F5344CB8AC3E}">
        <p14:creationId xmlns:p14="http://schemas.microsoft.com/office/powerpoint/2010/main" val="244758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2FB143-7442-CE45-8EB4-846F03E92BB8}" type="slidenum">
              <a:rPr lang="en-US" smtClean="0"/>
              <a:t>5</a:t>
            </a:fld>
            <a:endParaRPr lang="en-US"/>
          </a:p>
        </p:txBody>
      </p:sp>
    </p:spTree>
    <p:extLst>
      <p:ext uri="{BB962C8B-B14F-4D97-AF65-F5344CB8AC3E}">
        <p14:creationId xmlns:p14="http://schemas.microsoft.com/office/powerpoint/2010/main" val="1792587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B4ADBA4-E3FA-491F-AC22-9D8862CC2260}" type="datetimeFigureOut">
              <a:rPr lang="en-GB" smtClean="0">
                <a:solidFill>
                  <a:prstClr val="black">
                    <a:tint val="75000"/>
                  </a:prstClr>
                </a:solidFill>
                <a:latin typeface="Calibri"/>
              </a:rPr>
              <a:pPr/>
              <a:t>24/04/2026</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7BA9F89-B155-4A35-8D9E-12F6FF1D9D2A}"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51742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4ADBA4-E3FA-491F-AC22-9D8862CC2260}" type="datetimeFigureOut">
              <a:rPr lang="en-GB" smtClean="0">
                <a:solidFill>
                  <a:prstClr val="black">
                    <a:tint val="75000"/>
                  </a:prstClr>
                </a:solidFill>
                <a:latin typeface="Calibri"/>
              </a:rPr>
              <a:pPr/>
              <a:t>24/04/2026</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7BA9F89-B155-4A35-8D9E-12F6FF1D9D2A}"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730198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4ADBA4-E3FA-491F-AC22-9D8862CC2260}" type="datetimeFigureOut">
              <a:rPr lang="en-GB" smtClean="0">
                <a:solidFill>
                  <a:prstClr val="black">
                    <a:tint val="75000"/>
                  </a:prstClr>
                </a:solidFill>
                <a:latin typeface="Calibri"/>
              </a:rPr>
              <a:pPr/>
              <a:t>24/04/2026</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7BA9F89-B155-4A35-8D9E-12F6FF1D9D2A}"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966954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3DB2BE9-0C4C-754C-BADF-73B9362F8F60}" type="slidenum">
              <a:rPr lang="en-US">
                <a:solidFill>
                  <a:srgbClr val="000000"/>
                </a:solidFill>
                <a:latin typeface="Times New Roman"/>
                <a:ea typeface="ＭＳ Ｐゴシック"/>
              </a:rPr>
              <a:pPr>
                <a:defRPr/>
              </a:pPr>
              <a:t>‹#›</a:t>
            </a:fld>
            <a:endParaRPr lang="en-US">
              <a:solidFill>
                <a:srgbClr val="000000"/>
              </a:solidFill>
              <a:latin typeface="Times New Roman"/>
              <a:ea typeface="ＭＳ Ｐゴシック"/>
            </a:endParaRPr>
          </a:p>
        </p:txBody>
      </p:sp>
    </p:spTree>
    <p:extLst>
      <p:ext uri="{BB962C8B-B14F-4D97-AF65-F5344CB8AC3E}">
        <p14:creationId xmlns:p14="http://schemas.microsoft.com/office/powerpoint/2010/main" val="1787792079"/>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26D4489-3EBE-5A4D-BEBC-BD5F37EA9C83}" type="slidenum">
              <a:rPr lang="en-US">
                <a:solidFill>
                  <a:srgbClr val="000000"/>
                </a:solidFill>
                <a:latin typeface="Times New Roman"/>
                <a:ea typeface="ＭＳ Ｐゴシック"/>
              </a:rPr>
              <a:pPr>
                <a:defRPr/>
              </a:pPr>
              <a:t>‹#›</a:t>
            </a:fld>
            <a:endParaRPr lang="en-US">
              <a:solidFill>
                <a:srgbClr val="000000"/>
              </a:solidFill>
              <a:latin typeface="Times New Roman"/>
              <a:ea typeface="ＭＳ Ｐゴシック"/>
            </a:endParaRPr>
          </a:p>
        </p:txBody>
      </p:sp>
    </p:spTree>
    <p:extLst>
      <p:ext uri="{BB962C8B-B14F-4D97-AF65-F5344CB8AC3E}">
        <p14:creationId xmlns:p14="http://schemas.microsoft.com/office/powerpoint/2010/main" val="2285546759"/>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2FFC587-12B4-DF47-B86A-79F72CE6D663}" type="slidenum">
              <a:rPr lang="en-US">
                <a:solidFill>
                  <a:srgbClr val="000000"/>
                </a:solidFill>
                <a:latin typeface="Times New Roman"/>
                <a:ea typeface="ＭＳ Ｐゴシック"/>
              </a:rPr>
              <a:pPr>
                <a:defRPr/>
              </a:pPr>
              <a:t>‹#›</a:t>
            </a:fld>
            <a:endParaRPr lang="en-US">
              <a:solidFill>
                <a:srgbClr val="000000"/>
              </a:solidFill>
              <a:latin typeface="Times New Roman"/>
              <a:ea typeface="ＭＳ Ｐゴシック"/>
            </a:endParaRPr>
          </a:p>
        </p:txBody>
      </p:sp>
    </p:spTree>
    <p:extLst>
      <p:ext uri="{BB962C8B-B14F-4D97-AF65-F5344CB8AC3E}">
        <p14:creationId xmlns:p14="http://schemas.microsoft.com/office/powerpoint/2010/main" val="3249030500"/>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2B9AF9C-D174-984B-A50E-21053E6ED2A9}" type="slidenum">
              <a:rPr lang="en-US">
                <a:solidFill>
                  <a:srgbClr val="000000"/>
                </a:solidFill>
                <a:latin typeface="Times New Roman"/>
                <a:ea typeface="ＭＳ Ｐゴシック"/>
              </a:rPr>
              <a:pPr>
                <a:defRPr/>
              </a:pPr>
              <a:t>‹#›</a:t>
            </a:fld>
            <a:endParaRPr lang="en-US">
              <a:solidFill>
                <a:srgbClr val="000000"/>
              </a:solidFill>
              <a:latin typeface="Times New Roman"/>
              <a:ea typeface="ＭＳ Ｐゴシック"/>
            </a:endParaRPr>
          </a:p>
        </p:txBody>
      </p:sp>
    </p:spTree>
    <p:extLst>
      <p:ext uri="{BB962C8B-B14F-4D97-AF65-F5344CB8AC3E}">
        <p14:creationId xmlns:p14="http://schemas.microsoft.com/office/powerpoint/2010/main" val="1995495059"/>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97E75C84-B381-D64D-81B4-0593183B8A71}" type="slidenum">
              <a:rPr lang="en-US">
                <a:solidFill>
                  <a:srgbClr val="000000"/>
                </a:solidFill>
                <a:latin typeface="Times New Roman"/>
                <a:ea typeface="ＭＳ Ｐゴシック"/>
              </a:rPr>
              <a:pPr>
                <a:defRPr/>
              </a:pPr>
              <a:t>‹#›</a:t>
            </a:fld>
            <a:endParaRPr lang="en-US">
              <a:solidFill>
                <a:srgbClr val="000000"/>
              </a:solidFill>
              <a:latin typeface="Times New Roman"/>
              <a:ea typeface="ＭＳ Ｐゴシック"/>
            </a:endParaRPr>
          </a:p>
        </p:txBody>
      </p:sp>
    </p:spTree>
    <p:extLst>
      <p:ext uri="{BB962C8B-B14F-4D97-AF65-F5344CB8AC3E}">
        <p14:creationId xmlns:p14="http://schemas.microsoft.com/office/powerpoint/2010/main" val="1279721981"/>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299429DA-E782-EE42-88AF-63793F1F4693}" type="slidenum">
              <a:rPr lang="en-US">
                <a:solidFill>
                  <a:srgbClr val="000000"/>
                </a:solidFill>
                <a:latin typeface="Times New Roman"/>
                <a:ea typeface="ＭＳ Ｐゴシック"/>
              </a:rPr>
              <a:pPr>
                <a:defRPr/>
              </a:pPr>
              <a:t>‹#›</a:t>
            </a:fld>
            <a:endParaRPr lang="en-US">
              <a:solidFill>
                <a:srgbClr val="000000"/>
              </a:solidFill>
              <a:latin typeface="Times New Roman"/>
              <a:ea typeface="ＭＳ Ｐゴシック"/>
            </a:endParaRPr>
          </a:p>
        </p:txBody>
      </p:sp>
    </p:spTree>
    <p:extLst>
      <p:ext uri="{BB962C8B-B14F-4D97-AF65-F5344CB8AC3E}">
        <p14:creationId xmlns:p14="http://schemas.microsoft.com/office/powerpoint/2010/main" val="451214955"/>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045B722E-DED0-314E-A38B-6245F168C259}" type="slidenum">
              <a:rPr lang="en-US">
                <a:solidFill>
                  <a:srgbClr val="000000"/>
                </a:solidFill>
                <a:latin typeface="Times New Roman"/>
                <a:ea typeface="ＭＳ Ｐゴシック"/>
              </a:rPr>
              <a:pPr>
                <a:defRPr/>
              </a:pPr>
              <a:t>‹#›</a:t>
            </a:fld>
            <a:endParaRPr lang="en-US">
              <a:solidFill>
                <a:srgbClr val="000000"/>
              </a:solidFill>
              <a:latin typeface="Times New Roman"/>
              <a:ea typeface="ＭＳ Ｐゴシック"/>
            </a:endParaRPr>
          </a:p>
        </p:txBody>
      </p:sp>
    </p:spTree>
    <p:extLst>
      <p:ext uri="{BB962C8B-B14F-4D97-AF65-F5344CB8AC3E}">
        <p14:creationId xmlns:p14="http://schemas.microsoft.com/office/powerpoint/2010/main" val="1405427072"/>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3DC82A7-2A6E-484C-8940-36D69588CFB9}" type="slidenum">
              <a:rPr lang="en-US">
                <a:solidFill>
                  <a:srgbClr val="000000"/>
                </a:solidFill>
                <a:latin typeface="Times New Roman"/>
                <a:ea typeface="ＭＳ Ｐゴシック"/>
              </a:rPr>
              <a:pPr>
                <a:defRPr/>
              </a:pPr>
              <a:t>‹#›</a:t>
            </a:fld>
            <a:endParaRPr lang="en-US">
              <a:solidFill>
                <a:srgbClr val="000000"/>
              </a:solidFill>
              <a:latin typeface="Times New Roman"/>
              <a:ea typeface="ＭＳ Ｐゴシック"/>
            </a:endParaRPr>
          </a:p>
        </p:txBody>
      </p:sp>
    </p:spTree>
    <p:extLst>
      <p:ext uri="{BB962C8B-B14F-4D97-AF65-F5344CB8AC3E}">
        <p14:creationId xmlns:p14="http://schemas.microsoft.com/office/powerpoint/2010/main" val="92069097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4ADBA4-E3FA-491F-AC22-9D8862CC2260}" type="datetimeFigureOut">
              <a:rPr lang="en-GB" smtClean="0">
                <a:solidFill>
                  <a:prstClr val="black">
                    <a:tint val="75000"/>
                  </a:prstClr>
                </a:solidFill>
                <a:latin typeface="Calibri"/>
              </a:rPr>
              <a:pPr/>
              <a:t>24/04/2026</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7BA9F89-B155-4A35-8D9E-12F6FF1D9D2A}"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577201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F7C0D906-2C7B-6F4B-9A3B-65869E0CF062}" type="slidenum">
              <a:rPr lang="en-US">
                <a:solidFill>
                  <a:srgbClr val="000000"/>
                </a:solidFill>
                <a:latin typeface="Times New Roman"/>
                <a:ea typeface="ＭＳ Ｐゴシック"/>
              </a:rPr>
              <a:pPr>
                <a:defRPr/>
              </a:pPr>
              <a:t>‹#›</a:t>
            </a:fld>
            <a:endParaRPr lang="en-US">
              <a:solidFill>
                <a:srgbClr val="000000"/>
              </a:solidFill>
              <a:latin typeface="Times New Roman"/>
              <a:ea typeface="ＭＳ Ｐゴシック"/>
            </a:endParaRPr>
          </a:p>
        </p:txBody>
      </p:sp>
    </p:spTree>
    <p:extLst>
      <p:ext uri="{BB962C8B-B14F-4D97-AF65-F5344CB8AC3E}">
        <p14:creationId xmlns:p14="http://schemas.microsoft.com/office/powerpoint/2010/main" val="952202234"/>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0BFD654-0F62-644F-BB13-8E4A19F52D2A}" type="slidenum">
              <a:rPr lang="en-US">
                <a:solidFill>
                  <a:srgbClr val="000000"/>
                </a:solidFill>
                <a:latin typeface="Times New Roman"/>
                <a:ea typeface="ＭＳ Ｐゴシック"/>
              </a:rPr>
              <a:pPr>
                <a:defRPr/>
              </a:pPr>
              <a:t>‹#›</a:t>
            </a:fld>
            <a:endParaRPr lang="en-US">
              <a:solidFill>
                <a:srgbClr val="000000"/>
              </a:solidFill>
              <a:latin typeface="Times New Roman"/>
              <a:ea typeface="ＭＳ Ｐゴシック"/>
            </a:endParaRPr>
          </a:p>
        </p:txBody>
      </p:sp>
    </p:spTree>
    <p:extLst>
      <p:ext uri="{BB962C8B-B14F-4D97-AF65-F5344CB8AC3E}">
        <p14:creationId xmlns:p14="http://schemas.microsoft.com/office/powerpoint/2010/main" val="2933750053"/>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4B76444-A257-434C-9172-BCB31F8CC1D8}" type="slidenum">
              <a:rPr lang="en-US">
                <a:solidFill>
                  <a:srgbClr val="000000"/>
                </a:solidFill>
                <a:latin typeface="Times New Roman"/>
                <a:ea typeface="ＭＳ Ｐゴシック"/>
              </a:rPr>
              <a:pPr>
                <a:defRPr/>
              </a:pPr>
              <a:t>‹#›</a:t>
            </a:fld>
            <a:endParaRPr lang="en-US">
              <a:solidFill>
                <a:srgbClr val="000000"/>
              </a:solidFill>
              <a:latin typeface="Times New Roman"/>
              <a:ea typeface="ＭＳ Ｐゴシック"/>
            </a:endParaRPr>
          </a:p>
        </p:txBody>
      </p:sp>
    </p:spTree>
    <p:extLst>
      <p:ext uri="{BB962C8B-B14F-4D97-AF65-F5344CB8AC3E}">
        <p14:creationId xmlns:p14="http://schemas.microsoft.com/office/powerpoint/2010/main" val="780005044"/>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solidFill>
                  <a:srgbClr val="FFFFFF">
                    <a:alpha val="70000"/>
                  </a:srgbClr>
                </a:solidFill>
                <a:latin typeface="Gill Sans MT"/>
              </a:rPr>
              <a:pPr/>
              <a:t>4/24/2026</a:t>
            </a:fld>
            <a:endParaRPr lang="en-US">
              <a:solidFill>
                <a:srgbClr val="FFFFFF">
                  <a:alpha val="70000"/>
                </a:srgbClr>
              </a:solidFill>
              <a:latin typeface="Gill Sans MT"/>
            </a:endParaRPr>
          </a:p>
        </p:txBody>
      </p:sp>
      <p:sp>
        <p:nvSpPr>
          <p:cNvPr id="8" name="Footer Placeholder 7"/>
          <p:cNvSpPr>
            <a:spLocks noGrp="1"/>
          </p:cNvSpPr>
          <p:nvPr>
            <p:ph type="ftr" sz="quarter" idx="11"/>
          </p:nvPr>
        </p:nvSpPr>
        <p:spPr/>
        <p:txBody>
          <a:bodyPr/>
          <a:lstStyle/>
          <a:p>
            <a:endParaRPr lang="en-US">
              <a:solidFill>
                <a:srgbClr val="FFFFFF">
                  <a:alpha val="70000"/>
                </a:srgbClr>
              </a:solidFill>
              <a:latin typeface="Gill Sans MT"/>
            </a:endParaRPr>
          </a:p>
        </p:txBody>
      </p:sp>
      <p:sp>
        <p:nvSpPr>
          <p:cNvPr id="9" name="Slide Number Placeholder 8"/>
          <p:cNvSpPr>
            <a:spLocks noGrp="1"/>
          </p:cNvSpPr>
          <p:nvPr>
            <p:ph type="sldNum" sz="quarter" idx="12"/>
          </p:nvPr>
        </p:nvSpPr>
        <p:spPr/>
        <p:txBody>
          <a:bodyPr/>
          <a:lstStyle/>
          <a:p>
            <a:fld id="{8A7A6979-0714-4377-B894-6BE4C2D6E202}" type="slidenum">
              <a:rPr lang="en-US" smtClean="0">
                <a:latin typeface="Gill Sans MT"/>
              </a:rPr>
              <a:pPr/>
              <a:t>‹#›</a:t>
            </a:fld>
            <a:endParaRPr lang="en-US">
              <a:latin typeface="Gill Sans MT"/>
            </a:endParaRPr>
          </a:p>
        </p:txBody>
      </p:sp>
    </p:spTree>
    <p:extLst>
      <p:ext uri="{BB962C8B-B14F-4D97-AF65-F5344CB8AC3E}">
        <p14:creationId xmlns:p14="http://schemas.microsoft.com/office/powerpoint/2010/main" val="25302916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solidFill>
                  <a:srgbClr val="000000">
                    <a:alpha val="70000"/>
                  </a:srgbClr>
                </a:solidFill>
                <a:latin typeface="Gill Sans MT"/>
              </a:rPr>
              <a:pPr/>
              <a:t>4/24/2026</a:t>
            </a:fld>
            <a:endParaRPr lang="en-US">
              <a:solidFill>
                <a:srgbClr val="000000">
                  <a:alpha val="70000"/>
                </a:srgbClr>
              </a:solidFill>
              <a:latin typeface="Gill Sans MT"/>
            </a:endParaRPr>
          </a:p>
        </p:txBody>
      </p:sp>
      <p:sp>
        <p:nvSpPr>
          <p:cNvPr id="8" name="Footer Placeholder 7"/>
          <p:cNvSpPr>
            <a:spLocks noGrp="1"/>
          </p:cNvSpPr>
          <p:nvPr>
            <p:ph type="ftr" sz="quarter" idx="11"/>
          </p:nvPr>
        </p:nvSpPr>
        <p:spPr/>
        <p:txBody>
          <a:bodyPr/>
          <a:lstStyle/>
          <a:p>
            <a:endParaRPr lang="en-US">
              <a:solidFill>
                <a:srgbClr val="000000">
                  <a:alpha val="70000"/>
                </a:srgbClr>
              </a:solidFill>
              <a:latin typeface="Gill Sans MT"/>
            </a:endParaRPr>
          </a:p>
        </p:txBody>
      </p:sp>
      <p:sp>
        <p:nvSpPr>
          <p:cNvPr id="9" name="Slide Number Placeholder 8"/>
          <p:cNvSpPr>
            <a:spLocks noGrp="1"/>
          </p:cNvSpPr>
          <p:nvPr>
            <p:ph type="sldNum" sz="quarter" idx="12"/>
          </p:nvPr>
        </p:nvSpPr>
        <p:spPr/>
        <p:txBody>
          <a:bodyPr/>
          <a:lstStyle/>
          <a:p>
            <a:fld id="{8A7A6979-0714-4377-B894-6BE4C2D6E202}" type="slidenum">
              <a:rPr lang="en-US" smtClean="0">
                <a:latin typeface="Gill Sans MT"/>
              </a:rPr>
              <a:pPr/>
              <a:t>‹#›</a:t>
            </a:fld>
            <a:endParaRPr lang="en-US">
              <a:latin typeface="Gill Sans MT"/>
            </a:endParaRPr>
          </a:p>
        </p:txBody>
      </p:sp>
    </p:spTree>
    <p:extLst>
      <p:ext uri="{BB962C8B-B14F-4D97-AF65-F5344CB8AC3E}">
        <p14:creationId xmlns:p14="http://schemas.microsoft.com/office/powerpoint/2010/main" val="274698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solidFill>
                  <a:srgbClr val="FFFFFF">
                    <a:alpha val="70000"/>
                  </a:srgbClr>
                </a:solidFill>
                <a:latin typeface="Gill Sans MT"/>
              </a:rPr>
              <a:pPr/>
              <a:t>4/24/2026</a:t>
            </a:fld>
            <a:endParaRPr lang="en-US">
              <a:solidFill>
                <a:srgbClr val="FFFFFF">
                  <a:alpha val="70000"/>
                </a:srgbClr>
              </a:solidFill>
              <a:latin typeface="Gill Sans MT"/>
            </a:endParaRPr>
          </a:p>
        </p:txBody>
      </p:sp>
      <p:sp>
        <p:nvSpPr>
          <p:cNvPr id="8" name="Footer Placeholder 7"/>
          <p:cNvSpPr>
            <a:spLocks noGrp="1"/>
          </p:cNvSpPr>
          <p:nvPr>
            <p:ph type="ftr" sz="quarter" idx="11"/>
          </p:nvPr>
        </p:nvSpPr>
        <p:spPr/>
        <p:txBody>
          <a:bodyPr/>
          <a:lstStyle/>
          <a:p>
            <a:endParaRPr lang="en-US">
              <a:solidFill>
                <a:srgbClr val="FFFFFF">
                  <a:alpha val="70000"/>
                </a:srgbClr>
              </a:solidFill>
              <a:latin typeface="Gill Sans MT"/>
            </a:endParaRPr>
          </a:p>
        </p:txBody>
      </p:sp>
      <p:sp>
        <p:nvSpPr>
          <p:cNvPr id="9" name="Slide Number Placeholder 8"/>
          <p:cNvSpPr>
            <a:spLocks noGrp="1"/>
          </p:cNvSpPr>
          <p:nvPr>
            <p:ph type="sldNum" sz="quarter" idx="12"/>
          </p:nvPr>
        </p:nvSpPr>
        <p:spPr/>
        <p:txBody>
          <a:bodyPr/>
          <a:lstStyle/>
          <a:p>
            <a:fld id="{8A7A6979-0714-4377-B894-6BE4C2D6E202}" type="slidenum">
              <a:rPr lang="en-US" smtClean="0">
                <a:latin typeface="Gill Sans MT"/>
              </a:rPr>
              <a:pPr/>
              <a:t>‹#›</a:t>
            </a:fld>
            <a:endParaRPr lang="en-US">
              <a:latin typeface="Gill Sans MT"/>
            </a:endParaRPr>
          </a:p>
        </p:txBody>
      </p:sp>
    </p:spTree>
    <p:extLst>
      <p:ext uri="{BB962C8B-B14F-4D97-AF65-F5344CB8AC3E}">
        <p14:creationId xmlns:p14="http://schemas.microsoft.com/office/powerpoint/2010/main" val="296657589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solidFill>
                  <a:srgbClr val="000000">
                    <a:alpha val="70000"/>
                  </a:srgbClr>
                </a:solidFill>
                <a:latin typeface="Gill Sans MT"/>
              </a:rPr>
              <a:pPr/>
              <a:t>4/24/2026</a:t>
            </a:fld>
            <a:endParaRPr lang="en-US">
              <a:solidFill>
                <a:srgbClr val="000000">
                  <a:alpha val="70000"/>
                </a:srgbClr>
              </a:solidFill>
              <a:latin typeface="Gill Sans MT"/>
            </a:endParaRPr>
          </a:p>
        </p:txBody>
      </p:sp>
      <p:sp>
        <p:nvSpPr>
          <p:cNvPr id="9" name="Footer Placeholder 8"/>
          <p:cNvSpPr>
            <a:spLocks noGrp="1"/>
          </p:cNvSpPr>
          <p:nvPr>
            <p:ph type="ftr" sz="quarter" idx="11"/>
          </p:nvPr>
        </p:nvSpPr>
        <p:spPr/>
        <p:txBody>
          <a:bodyPr/>
          <a:lstStyle/>
          <a:p>
            <a:endParaRPr lang="en-US">
              <a:solidFill>
                <a:srgbClr val="000000">
                  <a:alpha val="70000"/>
                </a:srgbClr>
              </a:solidFill>
              <a:latin typeface="Gill Sans MT"/>
            </a:endParaRPr>
          </a:p>
        </p:txBody>
      </p:sp>
      <p:sp>
        <p:nvSpPr>
          <p:cNvPr id="10" name="Slide Number Placeholder 9"/>
          <p:cNvSpPr>
            <a:spLocks noGrp="1"/>
          </p:cNvSpPr>
          <p:nvPr>
            <p:ph type="sldNum" sz="quarter" idx="12"/>
          </p:nvPr>
        </p:nvSpPr>
        <p:spPr/>
        <p:txBody>
          <a:bodyPr/>
          <a:lstStyle/>
          <a:p>
            <a:fld id="{8A7A6979-0714-4377-B894-6BE4C2D6E202}" type="slidenum">
              <a:rPr lang="en-US" smtClean="0">
                <a:latin typeface="Gill Sans MT"/>
              </a:rPr>
              <a:pPr/>
              <a:t>‹#›</a:t>
            </a:fld>
            <a:endParaRPr lang="en-US">
              <a:latin typeface="Gill Sans MT"/>
            </a:endParaRPr>
          </a:p>
        </p:txBody>
      </p:sp>
    </p:spTree>
    <p:extLst>
      <p:ext uri="{BB962C8B-B14F-4D97-AF65-F5344CB8AC3E}">
        <p14:creationId xmlns:p14="http://schemas.microsoft.com/office/powerpoint/2010/main" val="3537064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solidFill>
                  <a:srgbClr val="000000">
                    <a:alpha val="70000"/>
                  </a:srgbClr>
                </a:solidFill>
                <a:latin typeface="Gill Sans MT"/>
              </a:rPr>
              <a:pPr/>
              <a:t>4/24/2026</a:t>
            </a:fld>
            <a:endParaRPr lang="en-US">
              <a:solidFill>
                <a:srgbClr val="000000">
                  <a:alpha val="70000"/>
                </a:srgbClr>
              </a:solidFill>
              <a:latin typeface="Gill Sans MT"/>
            </a:endParaRPr>
          </a:p>
        </p:txBody>
      </p:sp>
      <p:sp>
        <p:nvSpPr>
          <p:cNvPr id="8" name="Footer Placeholder 7"/>
          <p:cNvSpPr>
            <a:spLocks noGrp="1"/>
          </p:cNvSpPr>
          <p:nvPr>
            <p:ph type="ftr" sz="quarter" idx="11"/>
          </p:nvPr>
        </p:nvSpPr>
        <p:spPr/>
        <p:txBody>
          <a:bodyPr/>
          <a:lstStyle/>
          <a:p>
            <a:endParaRPr lang="en-US">
              <a:solidFill>
                <a:srgbClr val="000000">
                  <a:alpha val="70000"/>
                </a:srgbClr>
              </a:solidFill>
              <a:latin typeface="Gill Sans MT"/>
            </a:endParaRPr>
          </a:p>
        </p:txBody>
      </p:sp>
      <p:sp>
        <p:nvSpPr>
          <p:cNvPr id="9" name="Slide Number Placeholder 8"/>
          <p:cNvSpPr>
            <a:spLocks noGrp="1"/>
          </p:cNvSpPr>
          <p:nvPr>
            <p:ph type="sldNum" sz="quarter" idx="12"/>
          </p:nvPr>
        </p:nvSpPr>
        <p:spPr/>
        <p:txBody>
          <a:bodyPr/>
          <a:lstStyle/>
          <a:p>
            <a:fld id="{8A7A6979-0714-4377-B894-6BE4C2D6E202}" type="slidenum">
              <a:rPr lang="en-US" smtClean="0">
                <a:latin typeface="Gill Sans MT"/>
              </a:rPr>
              <a:pPr/>
              <a:t>‹#›</a:t>
            </a:fld>
            <a:endParaRPr lang="en-US">
              <a:latin typeface="Gill Sans MT"/>
            </a:endParaRPr>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2259475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solidFill>
                  <a:srgbClr val="000000">
                    <a:alpha val="70000"/>
                  </a:srgbClr>
                </a:solidFill>
                <a:latin typeface="Gill Sans MT"/>
              </a:rPr>
              <a:pPr/>
              <a:t>4/24/2026</a:t>
            </a:fld>
            <a:endParaRPr lang="en-US">
              <a:solidFill>
                <a:srgbClr val="000000">
                  <a:alpha val="70000"/>
                </a:srgbClr>
              </a:solidFill>
              <a:latin typeface="Gill Sans MT"/>
            </a:endParaRPr>
          </a:p>
        </p:txBody>
      </p:sp>
      <p:sp>
        <p:nvSpPr>
          <p:cNvPr id="4" name="Footer Placeholder 3"/>
          <p:cNvSpPr>
            <a:spLocks noGrp="1"/>
          </p:cNvSpPr>
          <p:nvPr>
            <p:ph type="ftr" sz="quarter" idx="11"/>
          </p:nvPr>
        </p:nvSpPr>
        <p:spPr/>
        <p:txBody>
          <a:bodyPr/>
          <a:lstStyle/>
          <a:p>
            <a:endParaRPr lang="en-US">
              <a:solidFill>
                <a:srgbClr val="000000">
                  <a:alpha val="70000"/>
                </a:srgbClr>
              </a:solidFill>
              <a:latin typeface="Gill Sans MT"/>
            </a:endParaRPr>
          </a:p>
        </p:txBody>
      </p:sp>
      <p:sp>
        <p:nvSpPr>
          <p:cNvPr id="5" name="Slide Number Placeholder 4"/>
          <p:cNvSpPr>
            <a:spLocks noGrp="1"/>
          </p:cNvSpPr>
          <p:nvPr>
            <p:ph type="sldNum" sz="quarter" idx="12"/>
          </p:nvPr>
        </p:nvSpPr>
        <p:spPr/>
        <p:txBody>
          <a:bodyPr/>
          <a:lstStyle/>
          <a:p>
            <a:fld id="{8A7A6979-0714-4377-B894-6BE4C2D6E202}" type="slidenum">
              <a:rPr lang="en-US" smtClean="0">
                <a:latin typeface="Gill Sans MT"/>
              </a:rPr>
              <a:pPr/>
              <a:t>‹#›</a:t>
            </a:fld>
            <a:endParaRPr lang="en-US">
              <a:latin typeface="Gill Sans MT"/>
            </a:endParaRPr>
          </a:p>
        </p:txBody>
      </p:sp>
    </p:spTree>
    <p:extLst>
      <p:ext uri="{BB962C8B-B14F-4D97-AF65-F5344CB8AC3E}">
        <p14:creationId xmlns:p14="http://schemas.microsoft.com/office/powerpoint/2010/main" val="3553332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solidFill>
                  <a:srgbClr val="000000">
                    <a:alpha val="70000"/>
                  </a:srgbClr>
                </a:solidFill>
                <a:latin typeface="Gill Sans MT"/>
              </a:rPr>
              <a:pPr/>
              <a:t>4/24/2026</a:t>
            </a:fld>
            <a:endParaRPr lang="en-US">
              <a:solidFill>
                <a:srgbClr val="000000">
                  <a:alpha val="70000"/>
                </a:srgbClr>
              </a:solidFill>
              <a:latin typeface="Gill Sans MT"/>
            </a:endParaRPr>
          </a:p>
        </p:txBody>
      </p:sp>
      <p:sp>
        <p:nvSpPr>
          <p:cNvPr id="3" name="Footer Placeholder 2"/>
          <p:cNvSpPr>
            <a:spLocks noGrp="1"/>
          </p:cNvSpPr>
          <p:nvPr>
            <p:ph type="ftr" sz="quarter" idx="11"/>
          </p:nvPr>
        </p:nvSpPr>
        <p:spPr/>
        <p:txBody>
          <a:bodyPr/>
          <a:lstStyle/>
          <a:p>
            <a:endParaRPr lang="en-US">
              <a:solidFill>
                <a:srgbClr val="000000">
                  <a:alpha val="70000"/>
                </a:srgbClr>
              </a:solidFill>
              <a:latin typeface="Gill Sans MT"/>
            </a:endParaRPr>
          </a:p>
        </p:txBody>
      </p:sp>
      <p:sp>
        <p:nvSpPr>
          <p:cNvPr id="4" name="Slide Number Placeholder 3"/>
          <p:cNvSpPr>
            <a:spLocks noGrp="1"/>
          </p:cNvSpPr>
          <p:nvPr>
            <p:ph type="sldNum" sz="quarter" idx="12"/>
          </p:nvPr>
        </p:nvSpPr>
        <p:spPr/>
        <p:txBody>
          <a:bodyPr/>
          <a:lstStyle/>
          <a:p>
            <a:fld id="{8A7A6979-0714-4377-B894-6BE4C2D6E202}" type="slidenum">
              <a:rPr lang="en-US" smtClean="0">
                <a:latin typeface="Gill Sans MT"/>
              </a:rPr>
              <a:pPr/>
              <a:t>‹#›</a:t>
            </a:fld>
            <a:endParaRPr lang="en-US">
              <a:latin typeface="Gill Sans MT"/>
            </a:endParaRPr>
          </a:p>
        </p:txBody>
      </p:sp>
    </p:spTree>
    <p:extLst>
      <p:ext uri="{BB962C8B-B14F-4D97-AF65-F5344CB8AC3E}">
        <p14:creationId xmlns:p14="http://schemas.microsoft.com/office/powerpoint/2010/main" val="83143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ADBA4-E3FA-491F-AC22-9D8862CC2260}" type="datetimeFigureOut">
              <a:rPr lang="en-GB" smtClean="0">
                <a:solidFill>
                  <a:prstClr val="black">
                    <a:tint val="75000"/>
                  </a:prstClr>
                </a:solidFill>
                <a:latin typeface="Calibri"/>
              </a:rPr>
              <a:pPr/>
              <a:t>24/04/2026</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7BA9F89-B155-4A35-8D9E-12F6FF1D9D2A}"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9886087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solidFill>
                  <a:srgbClr val="000000">
                    <a:alpha val="70000"/>
                  </a:srgbClr>
                </a:solidFill>
                <a:latin typeface="Gill Sans MT"/>
              </a:rPr>
              <a:pPr/>
              <a:t>4/24/2026</a:t>
            </a:fld>
            <a:endParaRPr lang="en-US">
              <a:solidFill>
                <a:srgbClr val="000000">
                  <a:alpha val="70000"/>
                </a:srgbClr>
              </a:solidFill>
              <a:latin typeface="Gill Sans MT"/>
            </a:endParaRPr>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latin typeface="Gill Sans MT"/>
            </a:endParaRPr>
          </a:p>
        </p:txBody>
      </p:sp>
      <p:sp>
        <p:nvSpPr>
          <p:cNvPr id="11" name="Slide Number Placeholder 10"/>
          <p:cNvSpPr>
            <a:spLocks noGrp="1"/>
          </p:cNvSpPr>
          <p:nvPr>
            <p:ph type="sldNum" sz="quarter" idx="12"/>
          </p:nvPr>
        </p:nvSpPr>
        <p:spPr/>
        <p:txBody>
          <a:bodyPr/>
          <a:lstStyle/>
          <a:p>
            <a:fld id="{8A7A6979-0714-4377-B894-6BE4C2D6E202}" type="slidenum">
              <a:rPr lang="en-US" smtClean="0">
                <a:latin typeface="Gill Sans MT"/>
              </a:rPr>
              <a:pPr/>
              <a:t>‹#›</a:t>
            </a:fld>
            <a:endParaRPr lang="en-US">
              <a:latin typeface="Gill Sans MT"/>
            </a:endParaRPr>
          </a:p>
        </p:txBody>
      </p:sp>
    </p:spTree>
    <p:extLst>
      <p:ext uri="{BB962C8B-B14F-4D97-AF65-F5344CB8AC3E}">
        <p14:creationId xmlns:p14="http://schemas.microsoft.com/office/powerpoint/2010/main" val="2656499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latin typeface="Gill Sans MT"/>
              </a:rPr>
              <a:pPr/>
              <a:t>4/24/2026</a:t>
            </a:fld>
            <a:endParaRPr lang="en-US">
              <a:latin typeface="Gill Sans MT"/>
            </a:endParaRPr>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latin typeface="Gill Sans MT"/>
            </a:endParaRPr>
          </a:p>
        </p:txBody>
      </p:sp>
      <p:sp>
        <p:nvSpPr>
          <p:cNvPr id="10" name="Slide Number Placeholder 9"/>
          <p:cNvSpPr>
            <a:spLocks noGrp="1"/>
          </p:cNvSpPr>
          <p:nvPr>
            <p:ph type="sldNum" sz="quarter" idx="12"/>
          </p:nvPr>
        </p:nvSpPr>
        <p:spPr/>
        <p:txBody>
          <a:bodyPr/>
          <a:lstStyle/>
          <a:p>
            <a:fld id="{8A7A6979-0714-4377-B894-6BE4C2D6E202}" type="slidenum">
              <a:rPr lang="en-US" smtClean="0">
                <a:latin typeface="Gill Sans MT"/>
              </a:rPr>
              <a:pPr/>
              <a:t>‹#›</a:t>
            </a:fld>
            <a:endParaRPr lang="en-US">
              <a:latin typeface="Gill Sans MT"/>
            </a:endParaRPr>
          </a:p>
        </p:txBody>
      </p:sp>
    </p:spTree>
    <p:extLst>
      <p:ext uri="{BB962C8B-B14F-4D97-AF65-F5344CB8AC3E}">
        <p14:creationId xmlns:p14="http://schemas.microsoft.com/office/powerpoint/2010/main" val="4100345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solidFill>
                  <a:srgbClr val="000000">
                    <a:alpha val="70000"/>
                  </a:srgbClr>
                </a:solidFill>
                <a:latin typeface="Gill Sans MT"/>
              </a:rPr>
              <a:pPr/>
              <a:t>4/24/2026</a:t>
            </a:fld>
            <a:endParaRPr lang="en-US">
              <a:solidFill>
                <a:srgbClr val="000000">
                  <a:alpha val="70000"/>
                </a:srgbClr>
              </a:solidFill>
              <a:latin typeface="Gill Sans MT"/>
            </a:endParaRPr>
          </a:p>
        </p:txBody>
      </p:sp>
      <p:sp>
        <p:nvSpPr>
          <p:cNvPr id="5" name="Footer Placeholder 4"/>
          <p:cNvSpPr>
            <a:spLocks noGrp="1"/>
          </p:cNvSpPr>
          <p:nvPr>
            <p:ph type="ftr" sz="quarter" idx="11"/>
          </p:nvPr>
        </p:nvSpPr>
        <p:spPr/>
        <p:txBody>
          <a:bodyPr/>
          <a:lstStyle/>
          <a:p>
            <a:endParaRPr lang="en-US">
              <a:solidFill>
                <a:srgbClr val="000000">
                  <a:alpha val="70000"/>
                </a:srgbClr>
              </a:solidFill>
              <a:latin typeface="Gill Sans MT"/>
            </a:endParaRPr>
          </a:p>
        </p:txBody>
      </p:sp>
      <p:sp>
        <p:nvSpPr>
          <p:cNvPr id="6" name="Slide Number Placeholder 5"/>
          <p:cNvSpPr>
            <a:spLocks noGrp="1"/>
          </p:cNvSpPr>
          <p:nvPr>
            <p:ph type="sldNum" sz="quarter" idx="12"/>
          </p:nvPr>
        </p:nvSpPr>
        <p:spPr/>
        <p:txBody>
          <a:bodyPr/>
          <a:lstStyle/>
          <a:p>
            <a:fld id="{8A7A6979-0714-4377-B894-6BE4C2D6E202}" type="slidenum">
              <a:rPr lang="en-US" smtClean="0">
                <a:latin typeface="Gill Sans MT"/>
              </a:rPr>
              <a:pPr/>
              <a:t>‹#›</a:t>
            </a:fld>
            <a:endParaRPr lang="en-US">
              <a:latin typeface="Gill Sans MT"/>
            </a:endParaRPr>
          </a:p>
        </p:txBody>
      </p:sp>
    </p:spTree>
    <p:extLst>
      <p:ext uri="{BB962C8B-B14F-4D97-AF65-F5344CB8AC3E}">
        <p14:creationId xmlns:p14="http://schemas.microsoft.com/office/powerpoint/2010/main" val="2181004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solidFill>
                  <a:srgbClr val="000000">
                    <a:alpha val="70000"/>
                  </a:srgbClr>
                </a:solidFill>
                <a:latin typeface="Gill Sans MT"/>
              </a:rPr>
              <a:pPr/>
              <a:t>4/24/2026</a:t>
            </a:fld>
            <a:endParaRPr lang="en-US">
              <a:solidFill>
                <a:srgbClr val="000000">
                  <a:alpha val="70000"/>
                </a:srgbClr>
              </a:solidFill>
              <a:latin typeface="Gill Sans MT"/>
            </a:endParaRPr>
          </a:p>
        </p:txBody>
      </p:sp>
      <p:sp>
        <p:nvSpPr>
          <p:cNvPr id="5" name="Footer Placeholder 4"/>
          <p:cNvSpPr>
            <a:spLocks noGrp="1"/>
          </p:cNvSpPr>
          <p:nvPr>
            <p:ph type="ftr" sz="quarter" idx="11"/>
          </p:nvPr>
        </p:nvSpPr>
        <p:spPr/>
        <p:txBody>
          <a:bodyPr/>
          <a:lstStyle/>
          <a:p>
            <a:endParaRPr lang="en-US">
              <a:solidFill>
                <a:srgbClr val="000000">
                  <a:alpha val="70000"/>
                </a:srgbClr>
              </a:solidFill>
              <a:latin typeface="Gill Sans MT"/>
            </a:endParaRPr>
          </a:p>
        </p:txBody>
      </p:sp>
      <p:sp>
        <p:nvSpPr>
          <p:cNvPr id="6" name="Slide Number Placeholder 5"/>
          <p:cNvSpPr>
            <a:spLocks noGrp="1"/>
          </p:cNvSpPr>
          <p:nvPr>
            <p:ph type="sldNum" sz="quarter" idx="12"/>
          </p:nvPr>
        </p:nvSpPr>
        <p:spPr/>
        <p:txBody>
          <a:bodyPr/>
          <a:lstStyle/>
          <a:p>
            <a:fld id="{8A7A6979-0714-4377-B894-6BE4C2D6E202}" type="slidenum">
              <a:rPr lang="en-US" smtClean="0">
                <a:latin typeface="Gill Sans MT"/>
              </a:rPr>
              <a:pPr/>
              <a:t>‹#›</a:t>
            </a:fld>
            <a:endParaRPr lang="en-US">
              <a:latin typeface="Gill Sans MT"/>
            </a:endParaRPr>
          </a:p>
        </p:txBody>
      </p:sp>
    </p:spTree>
    <p:extLst>
      <p:ext uri="{BB962C8B-B14F-4D97-AF65-F5344CB8AC3E}">
        <p14:creationId xmlns:p14="http://schemas.microsoft.com/office/powerpoint/2010/main" val="336799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B4ADBA4-E3FA-491F-AC22-9D8862CC2260}" type="datetimeFigureOut">
              <a:rPr lang="en-GB" smtClean="0">
                <a:solidFill>
                  <a:prstClr val="black">
                    <a:tint val="75000"/>
                  </a:prstClr>
                </a:solidFill>
                <a:latin typeface="Calibri"/>
              </a:rPr>
              <a:pPr/>
              <a:t>24/04/2026</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7BA9F89-B155-4A35-8D9E-12F6FF1D9D2A}"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24255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B4ADBA4-E3FA-491F-AC22-9D8862CC2260}" type="datetimeFigureOut">
              <a:rPr lang="en-GB" smtClean="0">
                <a:solidFill>
                  <a:prstClr val="black">
                    <a:tint val="75000"/>
                  </a:prstClr>
                </a:solidFill>
                <a:latin typeface="Calibri"/>
              </a:rPr>
              <a:pPr/>
              <a:t>24/04/2026</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7BA9F89-B155-4A35-8D9E-12F6FF1D9D2A}"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9106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B4ADBA4-E3FA-491F-AC22-9D8862CC2260}" type="datetimeFigureOut">
              <a:rPr lang="en-GB" smtClean="0">
                <a:solidFill>
                  <a:prstClr val="black">
                    <a:tint val="75000"/>
                  </a:prstClr>
                </a:solidFill>
                <a:latin typeface="Calibri"/>
              </a:rPr>
              <a:pPr/>
              <a:t>24/04/2026</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7BA9F89-B155-4A35-8D9E-12F6FF1D9D2A}"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29092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ADBA4-E3FA-491F-AC22-9D8862CC2260}" type="datetimeFigureOut">
              <a:rPr lang="en-GB" smtClean="0">
                <a:solidFill>
                  <a:prstClr val="black">
                    <a:tint val="75000"/>
                  </a:prstClr>
                </a:solidFill>
                <a:latin typeface="Calibri"/>
              </a:rPr>
              <a:pPr/>
              <a:t>24/04/2026</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7BA9F89-B155-4A35-8D9E-12F6FF1D9D2A}"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59678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4ADBA4-E3FA-491F-AC22-9D8862CC2260}" type="datetimeFigureOut">
              <a:rPr lang="en-GB" smtClean="0">
                <a:solidFill>
                  <a:prstClr val="black">
                    <a:tint val="75000"/>
                  </a:prstClr>
                </a:solidFill>
                <a:latin typeface="Calibri"/>
              </a:rPr>
              <a:pPr/>
              <a:t>24/04/2026</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7BA9F89-B155-4A35-8D9E-12F6FF1D9D2A}"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016562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4ADBA4-E3FA-491F-AC22-9D8862CC2260}" type="datetimeFigureOut">
              <a:rPr lang="en-GB" smtClean="0">
                <a:solidFill>
                  <a:prstClr val="black">
                    <a:tint val="75000"/>
                  </a:prstClr>
                </a:solidFill>
                <a:latin typeface="Calibri"/>
              </a:rPr>
              <a:pPr/>
              <a:t>24/04/2026</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7BA9F89-B155-4A35-8D9E-12F6FF1D9D2A}"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95193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4ADBA4-E3FA-491F-AC22-9D8862CC2260}" type="datetimeFigureOut">
              <a:rPr lang="en-GB" smtClean="0">
                <a:solidFill>
                  <a:prstClr val="black">
                    <a:tint val="75000"/>
                  </a:prstClr>
                </a:solidFill>
                <a:latin typeface="Calibri"/>
              </a:rPr>
              <a:pPr defTabSz="914400"/>
              <a:t>24/04/2026</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7BA9F89-B155-4A35-8D9E-12F6FF1D9D2A}" type="slidenum">
              <a:rPr lang="en-GB" smtClean="0">
                <a:solidFill>
                  <a:prstClr val="black">
                    <a:tint val="75000"/>
                  </a:prstClr>
                </a:solidFill>
                <a:latin typeface="Calibri"/>
              </a:rPr>
              <a:pPr defTabSz="914400"/>
              <a:t>‹#›</a:t>
            </a:fld>
            <a:endParaRPr lang="en-GB">
              <a:solidFill>
                <a:prstClr val="black">
                  <a:tint val="75000"/>
                </a:prstClr>
              </a:solidFill>
              <a:latin typeface="Calibri"/>
            </a:endParaRPr>
          </a:p>
        </p:txBody>
      </p:sp>
    </p:spTree>
    <p:extLst>
      <p:ext uri="{BB962C8B-B14F-4D97-AF65-F5344CB8AC3E}">
        <p14:creationId xmlns:p14="http://schemas.microsoft.com/office/powerpoint/2010/main" val="250441903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mn-cs"/>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mn-cs"/>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400" fontAlgn="base">
              <a:spcBef>
                <a:spcPct val="0"/>
              </a:spcBef>
              <a:spcAft>
                <a:spcPct val="0"/>
              </a:spcAft>
              <a:defRPr/>
            </a:pPr>
            <a:fld id="{9216D1C5-7736-1E41-B8DD-30C1D2355EC5}" type="slidenum">
              <a:rPr lang="en-US">
                <a:solidFill>
                  <a:srgbClr val="000000"/>
                </a:solidFill>
                <a:latin typeface="Times New Roman" charset="0"/>
                <a:ea typeface="MS PGothic" charset="0"/>
                <a:cs typeface="MS PGothic" charset="0"/>
              </a:rPr>
              <a:pPr defTabSz="914400" fontAlgn="base">
                <a:spcBef>
                  <a:spcPct val="0"/>
                </a:spcBef>
                <a:spcAft>
                  <a:spcPct val="0"/>
                </a:spcAft>
                <a:defRPr/>
              </a:pPr>
              <a:t>‹#›</a:t>
            </a:fld>
            <a:endParaRPr lang="en-US">
              <a:solidFill>
                <a:srgbClr val="000000"/>
              </a:solidFill>
              <a:latin typeface="Times New Roman" charset="0"/>
              <a:ea typeface="MS PGothic" charset="0"/>
              <a:cs typeface="MS PGothic" charset="0"/>
            </a:endParaRPr>
          </a:p>
        </p:txBody>
      </p:sp>
      <p:pic>
        <p:nvPicPr>
          <p:cNvPr id="1031" name="Picture 9" descr="C:\Documents and Settings\USER\Application Data\Microsoft\Media Catalog\Downloaded Clips\cl0\DD00241_.wm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62064" y="6554788"/>
            <a:ext cx="6618287" cy="30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997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med">
    <p:random/>
  </p:transition>
  <p:txStyles>
    <p:titleStyle>
      <a:lvl1pPr algn="ctr" rtl="0" eaLnBrk="0" fontAlgn="base" hangingPunct="0">
        <a:spcBef>
          <a:spcPct val="0"/>
        </a:spcBef>
        <a:spcAft>
          <a:spcPct val="0"/>
        </a:spcAft>
        <a:defRPr sz="4400">
          <a:solidFill>
            <a:srgbClr val="F8F8F8"/>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rgbClr val="F8F8F8"/>
          </a:solidFill>
          <a:latin typeface="Times New Roman" charset="0"/>
          <a:ea typeface="MS PGothic" panose="020B0600070205080204" pitchFamily="34" charset="-128"/>
          <a:cs typeface="MS PGothic" charset="0"/>
        </a:defRPr>
      </a:lvl2pPr>
      <a:lvl3pPr algn="ctr" rtl="0" eaLnBrk="0" fontAlgn="base" hangingPunct="0">
        <a:spcBef>
          <a:spcPct val="0"/>
        </a:spcBef>
        <a:spcAft>
          <a:spcPct val="0"/>
        </a:spcAft>
        <a:defRPr sz="4400">
          <a:solidFill>
            <a:srgbClr val="F8F8F8"/>
          </a:solidFill>
          <a:latin typeface="Times New Roman" charset="0"/>
          <a:ea typeface="MS PGothic" panose="020B0600070205080204" pitchFamily="34" charset="-128"/>
          <a:cs typeface="MS PGothic" charset="0"/>
        </a:defRPr>
      </a:lvl3pPr>
      <a:lvl4pPr algn="ctr" rtl="0" eaLnBrk="0" fontAlgn="base" hangingPunct="0">
        <a:spcBef>
          <a:spcPct val="0"/>
        </a:spcBef>
        <a:spcAft>
          <a:spcPct val="0"/>
        </a:spcAft>
        <a:defRPr sz="4400">
          <a:solidFill>
            <a:srgbClr val="F8F8F8"/>
          </a:solidFill>
          <a:latin typeface="Times New Roman" charset="0"/>
          <a:ea typeface="MS PGothic" panose="020B0600070205080204" pitchFamily="34" charset="-128"/>
          <a:cs typeface="MS PGothic" charset="0"/>
        </a:defRPr>
      </a:lvl4pPr>
      <a:lvl5pPr algn="ctr" rtl="0" eaLnBrk="0" fontAlgn="base" hangingPunct="0">
        <a:spcBef>
          <a:spcPct val="0"/>
        </a:spcBef>
        <a:spcAft>
          <a:spcPct val="0"/>
        </a:spcAft>
        <a:defRPr sz="4400">
          <a:solidFill>
            <a:srgbClr val="F8F8F8"/>
          </a:solidFill>
          <a:latin typeface="Times New Roman" charset="0"/>
          <a:ea typeface="MS PGothic" panose="020B0600070205080204" pitchFamily="34" charset="-128"/>
          <a:cs typeface="MS PGothic" charset="0"/>
        </a:defRPr>
      </a:lvl5pPr>
      <a:lvl6pPr marL="457200" algn="ctr" rtl="0" fontAlgn="base">
        <a:spcBef>
          <a:spcPct val="0"/>
        </a:spcBef>
        <a:spcAft>
          <a:spcPct val="0"/>
        </a:spcAft>
        <a:defRPr sz="4400">
          <a:solidFill>
            <a:srgbClr val="F8F8F8"/>
          </a:solidFill>
          <a:latin typeface="Times New Roman" charset="0"/>
          <a:ea typeface="ＭＳ Ｐゴシック" charset="0"/>
        </a:defRPr>
      </a:lvl6pPr>
      <a:lvl7pPr marL="914400" algn="ctr" rtl="0" fontAlgn="base">
        <a:spcBef>
          <a:spcPct val="0"/>
        </a:spcBef>
        <a:spcAft>
          <a:spcPct val="0"/>
        </a:spcAft>
        <a:defRPr sz="4400">
          <a:solidFill>
            <a:srgbClr val="F8F8F8"/>
          </a:solidFill>
          <a:latin typeface="Times New Roman" charset="0"/>
          <a:ea typeface="ＭＳ Ｐゴシック" charset="0"/>
        </a:defRPr>
      </a:lvl7pPr>
      <a:lvl8pPr marL="1371600" algn="ctr" rtl="0" fontAlgn="base">
        <a:spcBef>
          <a:spcPct val="0"/>
        </a:spcBef>
        <a:spcAft>
          <a:spcPct val="0"/>
        </a:spcAft>
        <a:defRPr sz="4400">
          <a:solidFill>
            <a:srgbClr val="F8F8F8"/>
          </a:solidFill>
          <a:latin typeface="Times New Roman" charset="0"/>
          <a:ea typeface="ＭＳ Ｐゴシック" charset="0"/>
        </a:defRPr>
      </a:lvl8pPr>
      <a:lvl9pPr marL="1828800" algn="ctr" rtl="0" fontAlgn="base">
        <a:spcBef>
          <a:spcPct val="0"/>
        </a:spcBef>
        <a:spcAft>
          <a:spcPct val="0"/>
        </a:spcAft>
        <a:defRPr sz="4400">
          <a:solidFill>
            <a:srgbClr val="F8F8F8"/>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1160EA64-D806-43AC-9DF2-F8C432F32B4C}" type="datetimeFigureOut">
              <a:rPr lang="en-US" smtClean="0">
                <a:solidFill>
                  <a:srgbClr val="000000">
                    <a:alpha val="70000"/>
                  </a:srgbClr>
                </a:solidFill>
                <a:latin typeface="Gill Sans MT"/>
              </a:rPr>
              <a:pPr/>
              <a:t>4/24/2026</a:t>
            </a:fld>
            <a:endParaRPr lang="en-US">
              <a:solidFill>
                <a:srgbClr val="000000">
                  <a:alpha val="70000"/>
                </a:srgbClr>
              </a:solidFill>
              <a:latin typeface="Gill Sans MT"/>
            </a:endParaRPr>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solidFill>
                <a:srgbClr val="000000">
                  <a:alpha val="70000"/>
                </a:srgbClr>
              </a:solidFill>
              <a:latin typeface="Gill Sans MT"/>
            </a:endParaRPr>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latin typeface="Gill Sans MT"/>
              </a:rPr>
              <a:pPr/>
              <a:t>‹#›</a:t>
            </a:fld>
            <a:endParaRPr lang="en-US">
              <a:latin typeface="Gill Sans MT"/>
            </a:endParaRPr>
          </a:p>
        </p:txBody>
      </p:sp>
    </p:spTree>
    <p:extLst>
      <p:ext uri="{BB962C8B-B14F-4D97-AF65-F5344CB8AC3E}">
        <p14:creationId xmlns:p14="http://schemas.microsoft.com/office/powerpoint/2010/main" val="130321023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ft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59127-9EFB-54E6-46C3-138A85145E1F}"/>
              </a:ext>
            </a:extLst>
          </p:cNvPr>
          <p:cNvSpPr>
            <a:spLocks noGrp="1"/>
          </p:cNvSpPr>
          <p:nvPr>
            <p:ph type="ctrTitle"/>
          </p:nvPr>
        </p:nvSpPr>
        <p:spPr/>
        <p:txBody>
          <a:bodyPr/>
          <a:lstStyle/>
          <a:p>
            <a:r>
              <a:rPr lang="en-GB" dirty="0"/>
              <a:t>MTC year 4</a:t>
            </a:r>
          </a:p>
        </p:txBody>
      </p:sp>
      <p:pic>
        <p:nvPicPr>
          <p:cNvPr id="6" name="Picture 5">
            <a:extLst>
              <a:ext uri="{FF2B5EF4-FFF2-40B4-BE49-F238E27FC236}">
                <a16:creationId xmlns:a16="http://schemas.microsoft.com/office/drawing/2014/main" id="{917E5298-06BF-B99A-F954-2B151C29CC22}"/>
              </a:ext>
            </a:extLst>
          </p:cNvPr>
          <p:cNvPicPr>
            <a:picLocks noChangeAspect="1"/>
          </p:cNvPicPr>
          <p:nvPr/>
        </p:nvPicPr>
        <p:blipFill>
          <a:blip r:embed="rId2"/>
          <a:stretch>
            <a:fillRect/>
          </a:stretch>
        </p:blipFill>
        <p:spPr>
          <a:xfrm>
            <a:off x="7754160" y="5400826"/>
            <a:ext cx="1124832" cy="11365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D1022802-E1BA-7DE2-1ABC-675472D0E3E4}"/>
              </a:ext>
            </a:extLst>
          </p:cNvPr>
          <p:cNvPicPr>
            <a:picLocks noChangeAspect="1"/>
          </p:cNvPicPr>
          <p:nvPr/>
        </p:nvPicPr>
        <p:blipFill>
          <a:blip r:embed="rId3">
            <a:alphaModFix/>
          </a:blip>
          <a:stretch>
            <a:fillRect/>
          </a:stretch>
        </p:blipFill>
        <p:spPr>
          <a:xfrm>
            <a:off x="184660" y="232309"/>
            <a:ext cx="1146902" cy="12185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1502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77BD-48EC-9773-EAA3-C2F69BDA0021}"/>
              </a:ext>
            </a:extLst>
          </p:cNvPr>
          <p:cNvSpPr>
            <a:spLocks noGrp="1"/>
          </p:cNvSpPr>
          <p:nvPr>
            <p:ph type="title"/>
          </p:nvPr>
        </p:nvSpPr>
        <p:spPr>
          <a:xfrm>
            <a:off x="324464" y="2834640"/>
            <a:ext cx="8495071" cy="1188720"/>
          </a:xfrm>
        </p:spPr>
        <p:txBody>
          <a:bodyPr>
            <a:normAutofit/>
          </a:bodyPr>
          <a:lstStyle/>
          <a:p>
            <a:r>
              <a:rPr lang="en-GB" dirty="0"/>
              <a:t>Teaching strategies </a:t>
            </a:r>
          </a:p>
        </p:txBody>
      </p:sp>
    </p:spTree>
    <p:extLst>
      <p:ext uri="{BB962C8B-B14F-4D97-AF65-F5344CB8AC3E}">
        <p14:creationId xmlns:p14="http://schemas.microsoft.com/office/powerpoint/2010/main" val="127188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77BD-48EC-9773-EAA3-C2F69BDA0021}"/>
              </a:ext>
            </a:extLst>
          </p:cNvPr>
          <p:cNvSpPr>
            <a:spLocks noGrp="1"/>
          </p:cNvSpPr>
          <p:nvPr>
            <p:ph type="title"/>
          </p:nvPr>
        </p:nvSpPr>
        <p:spPr>
          <a:xfrm>
            <a:off x="245807" y="139129"/>
            <a:ext cx="8495071" cy="1188720"/>
          </a:xfrm>
        </p:spPr>
        <p:txBody>
          <a:bodyPr>
            <a:normAutofit/>
          </a:bodyPr>
          <a:lstStyle/>
          <a:p>
            <a:r>
              <a:rPr lang="en-GB" dirty="0"/>
              <a:t>Counting stick</a:t>
            </a:r>
          </a:p>
        </p:txBody>
      </p:sp>
      <p:pic>
        <p:nvPicPr>
          <p:cNvPr id="6" name="Picture 5">
            <a:extLst>
              <a:ext uri="{FF2B5EF4-FFF2-40B4-BE49-F238E27FC236}">
                <a16:creationId xmlns:a16="http://schemas.microsoft.com/office/drawing/2014/main" id="{7BBE5857-4D2C-AD6A-9B12-F30E5DB372CD}"/>
              </a:ext>
            </a:extLst>
          </p:cNvPr>
          <p:cNvPicPr>
            <a:picLocks noChangeAspect="1"/>
          </p:cNvPicPr>
          <p:nvPr/>
        </p:nvPicPr>
        <p:blipFill>
          <a:blip r:embed="rId2"/>
          <a:stretch>
            <a:fillRect/>
          </a:stretch>
        </p:blipFill>
        <p:spPr>
          <a:xfrm>
            <a:off x="245807" y="1641397"/>
            <a:ext cx="8516084" cy="4779068"/>
          </a:xfrm>
          <a:prstGeom prst="rect">
            <a:avLst/>
          </a:prstGeom>
        </p:spPr>
      </p:pic>
    </p:spTree>
    <p:extLst>
      <p:ext uri="{BB962C8B-B14F-4D97-AF65-F5344CB8AC3E}">
        <p14:creationId xmlns:p14="http://schemas.microsoft.com/office/powerpoint/2010/main" val="600573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77BD-48EC-9773-EAA3-C2F69BDA0021}"/>
              </a:ext>
            </a:extLst>
          </p:cNvPr>
          <p:cNvSpPr>
            <a:spLocks noGrp="1"/>
          </p:cNvSpPr>
          <p:nvPr>
            <p:ph type="title"/>
          </p:nvPr>
        </p:nvSpPr>
        <p:spPr>
          <a:xfrm>
            <a:off x="245807" y="139129"/>
            <a:ext cx="8495071" cy="1188720"/>
          </a:xfrm>
        </p:spPr>
        <p:txBody>
          <a:bodyPr>
            <a:normAutofit/>
          </a:bodyPr>
          <a:lstStyle/>
          <a:p>
            <a:r>
              <a:rPr lang="en-GB" dirty="0"/>
              <a:t>Rhymes and songs</a:t>
            </a:r>
          </a:p>
        </p:txBody>
      </p:sp>
      <p:sp>
        <p:nvSpPr>
          <p:cNvPr id="3" name="Content Placeholder 3">
            <a:extLst>
              <a:ext uri="{FF2B5EF4-FFF2-40B4-BE49-F238E27FC236}">
                <a16:creationId xmlns:a16="http://schemas.microsoft.com/office/drawing/2014/main" id="{CF6DFAEB-C786-8B25-CCB3-C8AB9B424B6F}"/>
              </a:ext>
            </a:extLst>
          </p:cNvPr>
          <p:cNvSpPr>
            <a:spLocks noGrp="1"/>
          </p:cNvSpPr>
          <p:nvPr>
            <p:ph idx="1"/>
          </p:nvPr>
        </p:nvSpPr>
        <p:spPr>
          <a:xfrm>
            <a:off x="245807" y="1733477"/>
            <a:ext cx="8111613" cy="3693929"/>
          </a:xfrm>
        </p:spPr>
        <p:txBody>
          <a:bodyPr>
            <a:normAutofit/>
          </a:bodyPr>
          <a:lstStyle/>
          <a:p>
            <a:pPr marL="0" indent="0">
              <a:buNone/>
            </a:pPr>
            <a:r>
              <a:rPr lang="en-GB" sz="2000" dirty="0"/>
              <a:t>Rhymes and songs are so important because they support the retention of facts by making them fun and memorable to learn. </a:t>
            </a:r>
          </a:p>
        </p:txBody>
      </p:sp>
      <p:graphicFrame>
        <p:nvGraphicFramePr>
          <p:cNvPr id="5" name="Table 4">
            <a:extLst>
              <a:ext uri="{FF2B5EF4-FFF2-40B4-BE49-F238E27FC236}">
                <a16:creationId xmlns:a16="http://schemas.microsoft.com/office/drawing/2014/main" id="{8CB7BE52-AD7B-13FD-B003-725B972A929D}"/>
              </a:ext>
            </a:extLst>
          </p:cNvPr>
          <p:cNvGraphicFramePr>
            <a:graphicFrameLocks noGrp="1"/>
          </p:cNvGraphicFramePr>
          <p:nvPr>
            <p:extLst>
              <p:ext uri="{D42A27DB-BD31-4B8C-83A1-F6EECF244321}">
                <p14:modId xmlns:p14="http://schemas.microsoft.com/office/powerpoint/2010/main" val="3169609224"/>
              </p:ext>
            </p:extLst>
          </p:nvPr>
        </p:nvGraphicFramePr>
        <p:xfrm>
          <a:off x="456177" y="3699102"/>
          <a:ext cx="7714430" cy="637794"/>
        </p:xfrm>
        <a:graphic>
          <a:graphicData uri="http://schemas.openxmlformats.org/drawingml/2006/table">
            <a:tbl>
              <a:tblPr firstRow="1" firstCol="1" bandRow="1"/>
              <a:tblGrid>
                <a:gridCol w="1974049">
                  <a:extLst>
                    <a:ext uri="{9D8B030D-6E8A-4147-A177-3AD203B41FA5}">
                      <a16:colId xmlns:a16="http://schemas.microsoft.com/office/drawing/2014/main" val="2591157917"/>
                    </a:ext>
                  </a:extLst>
                </a:gridCol>
                <a:gridCol w="5740381">
                  <a:extLst>
                    <a:ext uri="{9D8B030D-6E8A-4147-A177-3AD203B41FA5}">
                      <a16:colId xmlns:a16="http://schemas.microsoft.com/office/drawing/2014/main" val="3546378312"/>
                    </a:ext>
                  </a:extLst>
                </a:gridCol>
              </a:tblGrid>
              <a:tr h="458200">
                <a:tc>
                  <a:txBody>
                    <a:bodyPr/>
                    <a:lstStyle/>
                    <a:p>
                      <a:pPr fontAlgn="base">
                        <a:lnSpc>
                          <a:spcPct val="107000"/>
                        </a:lnSpc>
                        <a:spcAft>
                          <a:spcPts val="800"/>
                        </a:spcAft>
                      </a:pPr>
                      <a:r>
                        <a:rPr lang="en-GB"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8 x 8</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7987" marR="57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800"/>
                        </a:spcAft>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I ate and ate ‘til I was sick on the floor… 8 times 8 is 64</a:t>
                      </a:r>
                    </a:p>
                  </a:txBody>
                  <a:tcPr marL="57987" marR="57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8282777"/>
                  </a:ext>
                </a:extLst>
              </a:tr>
            </a:tbl>
          </a:graphicData>
        </a:graphic>
      </p:graphicFrame>
      <p:graphicFrame>
        <p:nvGraphicFramePr>
          <p:cNvPr id="7" name="Table 6">
            <a:extLst>
              <a:ext uri="{FF2B5EF4-FFF2-40B4-BE49-F238E27FC236}">
                <a16:creationId xmlns:a16="http://schemas.microsoft.com/office/drawing/2014/main" id="{AD798B47-9EA5-DA54-2FC4-BAD312BA39CF}"/>
              </a:ext>
            </a:extLst>
          </p:cNvPr>
          <p:cNvGraphicFramePr>
            <a:graphicFrameLocks noGrp="1"/>
          </p:cNvGraphicFramePr>
          <p:nvPr>
            <p:extLst>
              <p:ext uri="{D42A27DB-BD31-4B8C-83A1-F6EECF244321}">
                <p14:modId xmlns:p14="http://schemas.microsoft.com/office/powerpoint/2010/main" val="2263878891"/>
              </p:ext>
            </p:extLst>
          </p:nvPr>
        </p:nvGraphicFramePr>
        <p:xfrm>
          <a:off x="456177" y="2655679"/>
          <a:ext cx="7714429" cy="637795"/>
        </p:xfrm>
        <a:graphic>
          <a:graphicData uri="http://schemas.openxmlformats.org/drawingml/2006/table">
            <a:tbl>
              <a:tblPr firstRow="1" firstCol="1" bandRow="1"/>
              <a:tblGrid>
                <a:gridCol w="1974047">
                  <a:extLst>
                    <a:ext uri="{9D8B030D-6E8A-4147-A177-3AD203B41FA5}">
                      <a16:colId xmlns:a16="http://schemas.microsoft.com/office/drawing/2014/main" val="1639458588"/>
                    </a:ext>
                  </a:extLst>
                </a:gridCol>
                <a:gridCol w="5740382">
                  <a:extLst>
                    <a:ext uri="{9D8B030D-6E8A-4147-A177-3AD203B41FA5}">
                      <a16:colId xmlns:a16="http://schemas.microsoft.com/office/drawing/2014/main" val="2557856794"/>
                    </a:ext>
                  </a:extLst>
                </a:gridCol>
              </a:tblGrid>
              <a:tr h="637795">
                <a:tc>
                  <a:txBody>
                    <a:bodyPr/>
                    <a:lstStyle/>
                    <a:p>
                      <a:pPr fontAlgn="base">
                        <a:lnSpc>
                          <a:spcPct val="107000"/>
                        </a:lnSpc>
                        <a:spcAft>
                          <a:spcPts val="800"/>
                        </a:spcAft>
                      </a:pPr>
                      <a:r>
                        <a:rPr lang="en-GB"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6 x 7  and 7 x 6</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7987" marR="57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Fancy a trip to the zoo? 6 times 7 is 42</a:t>
                      </a:r>
                    </a:p>
                    <a:p>
                      <a:pPr marL="342900" lvl="0" indent="-342900">
                        <a:lnSpc>
                          <a:spcPct val="107000"/>
                        </a:lnSpc>
                        <a:spcAft>
                          <a:spcPts val="800"/>
                        </a:spcAft>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At the zoo, I saw elephant poo… 7 times 6 is 42</a:t>
                      </a:r>
                    </a:p>
                  </a:txBody>
                  <a:tcPr marL="57987" marR="579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659481"/>
                  </a:ext>
                </a:extLst>
              </a:tr>
            </a:tbl>
          </a:graphicData>
        </a:graphic>
      </p:graphicFrame>
      <p:pic>
        <p:nvPicPr>
          <p:cNvPr id="9" name="Picture 8">
            <a:extLst>
              <a:ext uri="{FF2B5EF4-FFF2-40B4-BE49-F238E27FC236}">
                <a16:creationId xmlns:a16="http://schemas.microsoft.com/office/drawing/2014/main" id="{046F83C4-E5B7-0219-1E34-532B518E6C42}"/>
              </a:ext>
            </a:extLst>
          </p:cNvPr>
          <p:cNvPicPr>
            <a:picLocks noChangeAspect="1"/>
          </p:cNvPicPr>
          <p:nvPr/>
        </p:nvPicPr>
        <p:blipFill>
          <a:blip r:embed="rId2"/>
          <a:stretch>
            <a:fillRect/>
          </a:stretch>
        </p:blipFill>
        <p:spPr>
          <a:xfrm>
            <a:off x="317115" y="4801251"/>
            <a:ext cx="2758679" cy="1501270"/>
          </a:xfrm>
          <a:prstGeom prst="rect">
            <a:avLst/>
          </a:prstGeom>
        </p:spPr>
      </p:pic>
      <p:pic>
        <p:nvPicPr>
          <p:cNvPr id="11" name="Picture 10">
            <a:extLst>
              <a:ext uri="{FF2B5EF4-FFF2-40B4-BE49-F238E27FC236}">
                <a16:creationId xmlns:a16="http://schemas.microsoft.com/office/drawing/2014/main" id="{9D49A8B1-DB5B-FC9A-4FE5-563A819FFC7D}"/>
              </a:ext>
            </a:extLst>
          </p:cNvPr>
          <p:cNvPicPr>
            <a:picLocks noChangeAspect="1"/>
          </p:cNvPicPr>
          <p:nvPr/>
        </p:nvPicPr>
        <p:blipFill>
          <a:blip r:embed="rId3"/>
          <a:stretch>
            <a:fillRect/>
          </a:stretch>
        </p:blipFill>
        <p:spPr>
          <a:xfrm>
            <a:off x="3423426" y="4778389"/>
            <a:ext cx="2644369" cy="1524132"/>
          </a:xfrm>
          <a:prstGeom prst="rect">
            <a:avLst/>
          </a:prstGeom>
        </p:spPr>
      </p:pic>
      <p:pic>
        <p:nvPicPr>
          <p:cNvPr id="13" name="Picture 12">
            <a:extLst>
              <a:ext uri="{FF2B5EF4-FFF2-40B4-BE49-F238E27FC236}">
                <a16:creationId xmlns:a16="http://schemas.microsoft.com/office/drawing/2014/main" id="{0AB96418-73AA-0B0C-5CA6-9B3C99C7F306}"/>
              </a:ext>
            </a:extLst>
          </p:cNvPr>
          <p:cNvPicPr>
            <a:picLocks noChangeAspect="1"/>
          </p:cNvPicPr>
          <p:nvPr/>
        </p:nvPicPr>
        <p:blipFill>
          <a:blip r:embed="rId4"/>
          <a:stretch>
            <a:fillRect/>
          </a:stretch>
        </p:blipFill>
        <p:spPr>
          <a:xfrm>
            <a:off x="6381405" y="4687054"/>
            <a:ext cx="2184839" cy="1729664"/>
          </a:xfrm>
          <a:prstGeom prst="rect">
            <a:avLst/>
          </a:prstGeom>
        </p:spPr>
      </p:pic>
    </p:spTree>
    <p:extLst>
      <p:ext uri="{BB962C8B-B14F-4D97-AF65-F5344CB8AC3E}">
        <p14:creationId xmlns:p14="http://schemas.microsoft.com/office/powerpoint/2010/main" val="767024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77BD-48EC-9773-EAA3-C2F69BDA0021}"/>
              </a:ext>
            </a:extLst>
          </p:cNvPr>
          <p:cNvSpPr>
            <a:spLocks noGrp="1"/>
          </p:cNvSpPr>
          <p:nvPr>
            <p:ph type="title"/>
          </p:nvPr>
        </p:nvSpPr>
        <p:spPr>
          <a:xfrm>
            <a:off x="245807" y="139129"/>
            <a:ext cx="8495071" cy="1188720"/>
          </a:xfrm>
        </p:spPr>
        <p:txBody>
          <a:bodyPr>
            <a:normAutofit/>
          </a:bodyPr>
          <a:lstStyle/>
          <a:p>
            <a:r>
              <a:rPr lang="en-GB" dirty="0"/>
              <a:t>Multiplication is commutative </a:t>
            </a:r>
          </a:p>
        </p:txBody>
      </p:sp>
      <p:sp>
        <p:nvSpPr>
          <p:cNvPr id="6" name="TextBox 5">
            <a:extLst>
              <a:ext uri="{FF2B5EF4-FFF2-40B4-BE49-F238E27FC236}">
                <a16:creationId xmlns:a16="http://schemas.microsoft.com/office/drawing/2014/main" id="{EDE23FA6-A2E4-CAF2-4B3F-D93E7271EEEF}"/>
              </a:ext>
            </a:extLst>
          </p:cNvPr>
          <p:cNvSpPr txBox="1"/>
          <p:nvPr/>
        </p:nvSpPr>
        <p:spPr>
          <a:xfrm>
            <a:off x="245807" y="5057894"/>
            <a:ext cx="4151670" cy="1569660"/>
          </a:xfrm>
          <a:prstGeom prst="rect">
            <a:avLst/>
          </a:prstGeom>
          <a:noFill/>
        </p:spPr>
        <p:txBody>
          <a:bodyPr wrap="square">
            <a:spAutoFit/>
          </a:bodyPr>
          <a:lstStyle/>
          <a:p>
            <a:r>
              <a:rPr lang="en-GB" sz="2400" dirty="0"/>
              <a:t>Children need to understand that multiplication can be completed in any order but will still produce the same product. </a:t>
            </a:r>
          </a:p>
        </p:txBody>
      </p:sp>
      <p:sp>
        <p:nvSpPr>
          <p:cNvPr id="9" name="TextBox 8">
            <a:extLst>
              <a:ext uri="{FF2B5EF4-FFF2-40B4-BE49-F238E27FC236}">
                <a16:creationId xmlns:a16="http://schemas.microsoft.com/office/drawing/2014/main" id="{8380FC3A-B49C-8288-52AB-E20A500D2DA4}"/>
              </a:ext>
            </a:extLst>
          </p:cNvPr>
          <p:cNvSpPr txBox="1"/>
          <p:nvPr/>
        </p:nvSpPr>
        <p:spPr>
          <a:xfrm>
            <a:off x="1055123" y="1949705"/>
            <a:ext cx="7669161" cy="1107996"/>
          </a:xfrm>
          <a:prstGeom prst="rect">
            <a:avLst/>
          </a:prstGeom>
          <a:noFill/>
        </p:spPr>
        <p:txBody>
          <a:bodyPr wrap="square">
            <a:spAutoFit/>
          </a:bodyPr>
          <a:lstStyle/>
          <a:p>
            <a:r>
              <a:rPr lang="en-GB" sz="6600" dirty="0"/>
              <a:t>3 x 2  =  6 =  2 x 3</a:t>
            </a:r>
          </a:p>
        </p:txBody>
      </p:sp>
      <p:sp>
        <p:nvSpPr>
          <p:cNvPr id="20" name="TextBox 19">
            <a:extLst>
              <a:ext uri="{FF2B5EF4-FFF2-40B4-BE49-F238E27FC236}">
                <a16:creationId xmlns:a16="http://schemas.microsoft.com/office/drawing/2014/main" id="{582438B6-EF6E-0F1E-A748-D55F4A8C04F5}"/>
              </a:ext>
            </a:extLst>
          </p:cNvPr>
          <p:cNvSpPr txBox="1"/>
          <p:nvPr/>
        </p:nvSpPr>
        <p:spPr>
          <a:xfrm>
            <a:off x="4084073" y="1824582"/>
            <a:ext cx="966018" cy="369332"/>
          </a:xfrm>
          <a:prstGeom prst="rect">
            <a:avLst/>
          </a:prstGeom>
          <a:noFill/>
        </p:spPr>
        <p:txBody>
          <a:bodyPr wrap="square">
            <a:spAutoFit/>
          </a:bodyPr>
          <a:lstStyle/>
          <a:p>
            <a:r>
              <a:rPr lang="en-GB" dirty="0"/>
              <a:t>product</a:t>
            </a:r>
          </a:p>
        </p:txBody>
      </p:sp>
      <p:sp>
        <p:nvSpPr>
          <p:cNvPr id="21" name="TextBox 20">
            <a:extLst>
              <a:ext uri="{FF2B5EF4-FFF2-40B4-BE49-F238E27FC236}">
                <a16:creationId xmlns:a16="http://schemas.microsoft.com/office/drawing/2014/main" id="{2F963979-E478-002A-034C-0EC8F5DA9476}"/>
              </a:ext>
            </a:extLst>
          </p:cNvPr>
          <p:cNvSpPr txBox="1"/>
          <p:nvPr/>
        </p:nvSpPr>
        <p:spPr>
          <a:xfrm>
            <a:off x="897194" y="1876190"/>
            <a:ext cx="966018" cy="369332"/>
          </a:xfrm>
          <a:prstGeom prst="rect">
            <a:avLst/>
          </a:prstGeom>
          <a:noFill/>
        </p:spPr>
        <p:txBody>
          <a:bodyPr wrap="square">
            <a:spAutoFit/>
          </a:bodyPr>
          <a:lstStyle/>
          <a:p>
            <a:r>
              <a:rPr lang="en-GB" dirty="0"/>
              <a:t>factor</a:t>
            </a:r>
          </a:p>
        </p:txBody>
      </p:sp>
      <p:sp>
        <p:nvSpPr>
          <p:cNvPr id="22" name="TextBox 21">
            <a:extLst>
              <a:ext uri="{FF2B5EF4-FFF2-40B4-BE49-F238E27FC236}">
                <a16:creationId xmlns:a16="http://schemas.microsoft.com/office/drawing/2014/main" id="{15908CB4-305F-AF00-7B10-93E76B555989}"/>
              </a:ext>
            </a:extLst>
          </p:cNvPr>
          <p:cNvSpPr txBox="1"/>
          <p:nvPr/>
        </p:nvSpPr>
        <p:spPr>
          <a:xfrm>
            <a:off x="2295833" y="1843574"/>
            <a:ext cx="966018" cy="369332"/>
          </a:xfrm>
          <a:prstGeom prst="rect">
            <a:avLst/>
          </a:prstGeom>
          <a:noFill/>
        </p:spPr>
        <p:txBody>
          <a:bodyPr wrap="square">
            <a:spAutoFit/>
          </a:bodyPr>
          <a:lstStyle/>
          <a:p>
            <a:r>
              <a:rPr lang="en-GB" dirty="0"/>
              <a:t>factor</a:t>
            </a:r>
          </a:p>
        </p:txBody>
      </p:sp>
      <p:sp>
        <p:nvSpPr>
          <p:cNvPr id="23" name="TextBox 22">
            <a:extLst>
              <a:ext uri="{FF2B5EF4-FFF2-40B4-BE49-F238E27FC236}">
                <a16:creationId xmlns:a16="http://schemas.microsoft.com/office/drawing/2014/main" id="{5C3CF841-7437-6711-B393-5EE842F847E0}"/>
              </a:ext>
            </a:extLst>
          </p:cNvPr>
          <p:cNvSpPr txBox="1"/>
          <p:nvPr/>
        </p:nvSpPr>
        <p:spPr>
          <a:xfrm>
            <a:off x="4027540" y="3651405"/>
            <a:ext cx="966018" cy="646331"/>
          </a:xfrm>
          <a:prstGeom prst="rect">
            <a:avLst/>
          </a:prstGeom>
          <a:noFill/>
        </p:spPr>
        <p:txBody>
          <a:bodyPr wrap="square">
            <a:spAutoFit/>
          </a:bodyPr>
          <a:lstStyle/>
          <a:p>
            <a:r>
              <a:rPr lang="en-GB" dirty="0"/>
              <a:t>Same as </a:t>
            </a:r>
          </a:p>
          <a:p>
            <a:r>
              <a:rPr lang="en-GB" dirty="0"/>
              <a:t>Equal to</a:t>
            </a:r>
          </a:p>
        </p:txBody>
      </p:sp>
      <p:cxnSp>
        <p:nvCxnSpPr>
          <p:cNvPr id="25" name="Straight Connector 24">
            <a:extLst>
              <a:ext uri="{FF2B5EF4-FFF2-40B4-BE49-F238E27FC236}">
                <a16:creationId xmlns:a16="http://schemas.microsoft.com/office/drawing/2014/main" id="{6BC7DB69-A144-408A-8F12-941CB0AC45FC}"/>
              </a:ext>
            </a:extLst>
          </p:cNvPr>
          <p:cNvCxnSpPr>
            <a:cxnSpLocks/>
          </p:cNvCxnSpPr>
          <p:nvPr/>
        </p:nvCxnSpPr>
        <p:spPr>
          <a:xfrm flipH="1" flipV="1">
            <a:off x="3822905" y="2807444"/>
            <a:ext cx="473792" cy="764549"/>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888063A8-BA8E-A67C-41C5-76E09D9627F8}"/>
              </a:ext>
            </a:extLst>
          </p:cNvPr>
          <p:cNvCxnSpPr>
            <a:cxnSpLocks/>
          </p:cNvCxnSpPr>
          <p:nvPr/>
        </p:nvCxnSpPr>
        <p:spPr>
          <a:xfrm flipV="1">
            <a:off x="4648200" y="2851186"/>
            <a:ext cx="483009" cy="720807"/>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2" name="TextBox 31">
            <a:extLst>
              <a:ext uri="{FF2B5EF4-FFF2-40B4-BE49-F238E27FC236}">
                <a16:creationId xmlns:a16="http://schemas.microsoft.com/office/drawing/2014/main" id="{D65E60D5-7160-680C-E851-8FFD799B8FFA}"/>
              </a:ext>
            </a:extLst>
          </p:cNvPr>
          <p:cNvSpPr txBox="1"/>
          <p:nvPr/>
        </p:nvSpPr>
        <p:spPr>
          <a:xfrm>
            <a:off x="7352077" y="1843574"/>
            <a:ext cx="966018" cy="369332"/>
          </a:xfrm>
          <a:prstGeom prst="rect">
            <a:avLst/>
          </a:prstGeom>
          <a:noFill/>
        </p:spPr>
        <p:txBody>
          <a:bodyPr wrap="square">
            <a:spAutoFit/>
          </a:bodyPr>
          <a:lstStyle/>
          <a:p>
            <a:r>
              <a:rPr lang="en-GB" dirty="0"/>
              <a:t>factor</a:t>
            </a:r>
          </a:p>
        </p:txBody>
      </p:sp>
      <p:sp>
        <p:nvSpPr>
          <p:cNvPr id="33" name="TextBox 32">
            <a:extLst>
              <a:ext uri="{FF2B5EF4-FFF2-40B4-BE49-F238E27FC236}">
                <a16:creationId xmlns:a16="http://schemas.microsoft.com/office/drawing/2014/main" id="{846FF886-52E7-C00E-3004-6E75DDA6EF77}"/>
              </a:ext>
            </a:extLst>
          </p:cNvPr>
          <p:cNvSpPr txBox="1"/>
          <p:nvPr/>
        </p:nvSpPr>
        <p:spPr>
          <a:xfrm>
            <a:off x="5872313" y="1841108"/>
            <a:ext cx="966018" cy="369332"/>
          </a:xfrm>
          <a:prstGeom prst="rect">
            <a:avLst/>
          </a:prstGeom>
          <a:noFill/>
        </p:spPr>
        <p:txBody>
          <a:bodyPr wrap="square">
            <a:spAutoFit/>
          </a:bodyPr>
          <a:lstStyle/>
          <a:p>
            <a:r>
              <a:rPr lang="en-GB" dirty="0"/>
              <a:t>factor</a:t>
            </a:r>
          </a:p>
        </p:txBody>
      </p:sp>
      <p:pic>
        <p:nvPicPr>
          <p:cNvPr id="35" name="Picture 34">
            <a:extLst>
              <a:ext uri="{FF2B5EF4-FFF2-40B4-BE49-F238E27FC236}">
                <a16:creationId xmlns:a16="http://schemas.microsoft.com/office/drawing/2014/main" id="{49346951-1243-39B3-6362-B4248F4C2DC7}"/>
              </a:ext>
            </a:extLst>
          </p:cNvPr>
          <p:cNvPicPr>
            <a:picLocks noChangeAspect="1"/>
          </p:cNvPicPr>
          <p:nvPr/>
        </p:nvPicPr>
        <p:blipFill>
          <a:blip r:embed="rId2"/>
          <a:stretch>
            <a:fillRect/>
          </a:stretch>
        </p:blipFill>
        <p:spPr>
          <a:xfrm>
            <a:off x="6282126" y="3391163"/>
            <a:ext cx="2737125" cy="3327707"/>
          </a:xfrm>
          <a:prstGeom prst="rect">
            <a:avLst/>
          </a:prstGeom>
        </p:spPr>
      </p:pic>
    </p:spTree>
    <p:extLst>
      <p:ext uri="{BB962C8B-B14F-4D97-AF65-F5344CB8AC3E}">
        <p14:creationId xmlns:p14="http://schemas.microsoft.com/office/powerpoint/2010/main" val="2169620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77BD-48EC-9773-EAA3-C2F69BDA0021}"/>
              </a:ext>
            </a:extLst>
          </p:cNvPr>
          <p:cNvSpPr>
            <a:spLocks noGrp="1"/>
          </p:cNvSpPr>
          <p:nvPr>
            <p:ph type="title"/>
          </p:nvPr>
        </p:nvSpPr>
        <p:spPr>
          <a:xfrm>
            <a:off x="245807" y="139129"/>
            <a:ext cx="8495071" cy="1188720"/>
          </a:xfrm>
        </p:spPr>
        <p:txBody>
          <a:bodyPr>
            <a:normAutofit/>
          </a:bodyPr>
          <a:lstStyle/>
          <a:p>
            <a:r>
              <a:rPr lang="en-GB" dirty="0"/>
              <a:t>Arrays</a:t>
            </a:r>
          </a:p>
        </p:txBody>
      </p:sp>
      <p:sp>
        <p:nvSpPr>
          <p:cNvPr id="9" name="TextBox 8">
            <a:extLst>
              <a:ext uri="{FF2B5EF4-FFF2-40B4-BE49-F238E27FC236}">
                <a16:creationId xmlns:a16="http://schemas.microsoft.com/office/drawing/2014/main" id="{8380FC3A-B49C-8288-52AB-E20A500D2DA4}"/>
              </a:ext>
            </a:extLst>
          </p:cNvPr>
          <p:cNvSpPr txBox="1"/>
          <p:nvPr/>
        </p:nvSpPr>
        <p:spPr>
          <a:xfrm>
            <a:off x="68827" y="1591404"/>
            <a:ext cx="9075174" cy="523220"/>
          </a:xfrm>
          <a:prstGeom prst="rect">
            <a:avLst/>
          </a:prstGeom>
          <a:noFill/>
        </p:spPr>
        <p:txBody>
          <a:bodyPr wrap="square">
            <a:spAutoFit/>
          </a:bodyPr>
          <a:lstStyle/>
          <a:p>
            <a:r>
              <a:rPr lang="en-GB" sz="2800" dirty="0"/>
              <a:t>Arrays are a visual method of representing multiplication.</a:t>
            </a:r>
          </a:p>
        </p:txBody>
      </p:sp>
      <p:pic>
        <p:nvPicPr>
          <p:cNvPr id="11" name="Picture 10">
            <a:extLst>
              <a:ext uri="{FF2B5EF4-FFF2-40B4-BE49-F238E27FC236}">
                <a16:creationId xmlns:a16="http://schemas.microsoft.com/office/drawing/2014/main" id="{58111593-BB40-0C28-3160-B92763AB2867}"/>
              </a:ext>
            </a:extLst>
          </p:cNvPr>
          <p:cNvPicPr>
            <a:picLocks noChangeAspect="1"/>
          </p:cNvPicPr>
          <p:nvPr/>
        </p:nvPicPr>
        <p:blipFill>
          <a:blip r:embed="rId2"/>
          <a:stretch>
            <a:fillRect/>
          </a:stretch>
        </p:blipFill>
        <p:spPr>
          <a:xfrm>
            <a:off x="243745" y="3027437"/>
            <a:ext cx="3303984" cy="2417817"/>
          </a:xfrm>
          <a:prstGeom prst="rect">
            <a:avLst/>
          </a:prstGeom>
        </p:spPr>
      </p:pic>
      <p:pic>
        <p:nvPicPr>
          <p:cNvPr id="13" name="Picture 12">
            <a:extLst>
              <a:ext uri="{FF2B5EF4-FFF2-40B4-BE49-F238E27FC236}">
                <a16:creationId xmlns:a16="http://schemas.microsoft.com/office/drawing/2014/main" id="{E4C856EB-E39F-0ABF-7976-AB090EFF72CA}"/>
              </a:ext>
            </a:extLst>
          </p:cNvPr>
          <p:cNvPicPr>
            <a:picLocks noChangeAspect="1"/>
          </p:cNvPicPr>
          <p:nvPr/>
        </p:nvPicPr>
        <p:blipFill>
          <a:blip r:embed="rId3"/>
          <a:stretch>
            <a:fillRect/>
          </a:stretch>
        </p:blipFill>
        <p:spPr>
          <a:xfrm>
            <a:off x="6838336" y="2991537"/>
            <a:ext cx="2043697" cy="2967709"/>
          </a:xfrm>
          <a:prstGeom prst="rect">
            <a:avLst/>
          </a:prstGeom>
        </p:spPr>
      </p:pic>
      <p:sp>
        <p:nvSpPr>
          <p:cNvPr id="15" name="TextBox 14">
            <a:extLst>
              <a:ext uri="{FF2B5EF4-FFF2-40B4-BE49-F238E27FC236}">
                <a16:creationId xmlns:a16="http://schemas.microsoft.com/office/drawing/2014/main" id="{A97A9545-8D8C-D41A-D87D-70BD581E1379}"/>
              </a:ext>
            </a:extLst>
          </p:cNvPr>
          <p:cNvSpPr txBox="1"/>
          <p:nvPr/>
        </p:nvSpPr>
        <p:spPr>
          <a:xfrm>
            <a:off x="6967732" y="6181925"/>
            <a:ext cx="4611328" cy="461665"/>
          </a:xfrm>
          <a:prstGeom prst="rect">
            <a:avLst/>
          </a:prstGeom>
          <a:noFill/>
        </p:spPr>
        <p:txBody>
          <a:bodyPr wrap="square">
            <a:spAutoFit/>
          </a:bodyPr>
          <a:lstStyle/>
          <a:p>
            <a:r>
              <a:rPr lang="en-GB" sz="2400" dirty="0"/>
              <a:t>3s    2 times </a:t>
            </a:r>
          </a:p>
        </p:txBody>
      </p:sp>
      <p:sp>
        <p:nvSpPr>
          <p:cNvPr id="18" name="TextBox 17">
            <a:extLst>
              <a:ext uri="{FF2B5EF4-FFF2-40B4-BE49-F238E27FC236}">
                <a16:creationId xmlns:a16="http://schemas.microsoft.com/office/drawing/2014/main" id="{0007D7D5-9F5D-DE74-AFE4-9DCDC49FF25C}"/>
              </a:ext>
            </a:extLst>
          </p:cNvPr>
          <p:cNvSpPr txBox="1"/>
          <p:nvPr/>
        </p:nvSpPr>
        <p:spPr>
          <a:xfrm>
            <a:off x="868856" y="5896402"/>
            <a:ext cx="4611328" cy="461665"/>
          </a:xfrm>
          <a:prstGeom prst="rect">
            <a:avLst/>
          </a:prstGeom>
          <a:noFill/>
        </p:spPr>
        <p:txBody>
          <a:bodyPr wrap="square">
            <a:spAutoFit/>
          </a:bodyPr>
          <a:lstStyle/>
          <a:p>
            <a:r>
              <a:rPr lang="en-GB" sz="2400" dirty="0"/>
              <a:t>2s   3 times </a:t>
            </a:r>
          </a:p>
        </p:txBody>
      </p:sp>
      <p:pic>
        <p:nvPicPr>
          <p:cNvPr id="4" name="Picture 3">
            <a:extLst>
              <a:ext uri="{FF2B5EF4-FFF2-40B4-BE49-F238E27FC236}">
                <a16:creationId xmlns:a16="http://schemas.microsoft.com/office/drawing/2014/main" id="{990A6F1A-88F5-6714-C0A9-FD7FDAC62968}"/>
              </a:ext>
            </a:extLst>
          </p:cNvPr>
          <p:cNvPicPr>
            <a:picLocks noChangeAspect="1"/>
          </p:cNvPicPr>
          <p:nvPr/>
        </p:nvPicPr>
        <p:blipFill>
          <a:blip r:embed="rId4"/>
          <a:stretch>
            <a:fillRect/>
          </a:stretch>
        </p:blipFill>
        <p:spPr>
          <a:xfrm>
            <a:off x="3623188" y="3512979"/>
            <a:ext cx="2995334" cy="1649116"/>
          </a:xfrm>
          <a:prstGeom prst="rect">
            <a:avLst/>
          </a:prstGeom>
        </p:spPr>
      </p:pic>
      <p:sp>
        <p:nvSpPr>
          <p:cNvPr id="7" name="TextBox 6">
            <a:extLst>
              <a:ext uri="{FF2B5EF4-FFF2-40B4-BE49-F238E27FC236}">
                <a16:creationId xmlns:a16="http://schemas.microsoft.com/office/drawing/2014/main" id="{7DB390DE-3D11-F461-67F7-D10DFDCC4B74}"/>
              </a:ext>
            </a:extLst>
          </p:cNvPr>
          <p:cNvSpPr txBox="1"/>
          <p:nvPr/>
        </p:nvSpPr>
        <p:spPr>
          <a:xfrm>
            <a:off x="255641" y="2421064"/>
            <a:ext cx="8888360" cy="461665"/>
          </a:xfrm>
          <a:prstGeom prst="rect">
            <a:avLst/>
          </a:prstGeom>
          <a:noFill/>
        </p:spPr>
        <p:txBody>
          <a:bodyPr wrap="square">
            <a:spAutoFit/>
          </a:bodyPr>
          <a:lstStyle/>
          <a:p>
            <a:r>
              <a:rPr lang="en-GB" sz="2400" dirty="0"/>
              <a:t>The product of 3 x 2 is the same as 2 x 3 but the image is different. </a:t>
            </a:r>
          </a:p>
        </p:txBody>
      </p:sp>
    </p:spTree>
    <p:extLst>
      <p:ext uri="{BB962C8B-B14F-4D97-AF65-F5344CB8AC3E}">
        <p14:creationId xmlns:p14="http://schemas.microsoft.com/office/powerpoint/2010/main" val="893226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77BD-48EC-9773-EAA3-C2F69BDA0021}"/>
              </a:ext>
            </a:extLst>
          </p:cNvPr>
          <p:cNvSpPr>
            <a:spLocks noGrp="1"/>
          </p:cNvSpPr>
          <p:nvPr>
            <p:ph type="title"/>
          </p:nvPr>
        </p:nvSpPr>
        <p:spPr>
          <a:xfrm>
            <a:off x="245807" y="139129"/>
            <a:ext cx="8495071" cy="1188720"/>
          </a:xfrm>
        </p:spPr>
        <p:txBody>
          <a:bodyPr>
            <a:normAutofit/>
          </a:bodyPr>
          <a:lstStyle/>
          <a:p>
            <a:r>
              <a:rPr lang="en-GB" dirty="0"/>
              <a:t>Division is the Inverse of multiplication</a:t>
            </a:r>
          </a:p>
        </p:txBody>
      </p:sp>
      <p:sp>
        <p:nvSpPr>
          <p:cNvPr id="6" name="TextBox 5">
            <a:extLst>
              <a:ext uri="{FF2B5EF4-FFF2-40B4-BE49-F238E27FC236}">
                <a16:creationId xmlns:a16="http://schemas.microsoft.com/office/drawing/2014/main" id="{DA796E6A-794F-9451-2FF6-C30F6645B8CA}"/>
              </a:ext>
            </a:extLst>
          </p:cNvPr>
          <p:cNvSpPr txBox="1"/>
          <p:nvPr/>
        </p:nvSpPr>
        <p:spPr>
          <a:xfrm>
            <a:off x="894736" y="1556905"/>
            <a:ext cx="8740877" cy="461665"/>
          </a:xfrm>
          <a:prstGeom prst="rect">
            <a:avLst/>
          </a:prstGeom>
          <a:noFill/>
        </p:spPr>
        <p:txBody>
          <a:bodyPr wrap="square">
            <a:spAutoFit/>
          </a:bodyPr>
          <a:lstStyle/>
          <a:p>
            <a:r>
              <a:rPr lang="en-GB" sz="2400" dirty="0"/>
              <a:t>20 ÷ 5 = 4 can be worked out because 5 x 4 = 20</a:t>
            </a:r>
          </a:p>
        </p:txBody>
      </p:sp>
      <p:pic>
        <p:nvPicPr>
          <p:cNvPr id="9" name="Picture 8">
            <a:extLst>
              <a:ext uri="{FF2B5EF4-FFF2-40B4-BE49-F238E27FC236}">
                <a16:creationId xmlns:a16="http://schemas.microsoft.com/office/drawing/2014/main" id="{5042755D-448B-638D-D41E-25724B6ECEF2}"/>
              </a:ext>
            </a:extLst>
          </p:cNvPr>
          <p:cNvPicPr>
            <a:picLocks noChangeAspect="1"/>
          </p:cNvPicPr>
          <p:nvPr/>
        </p:nvPicPr>
        <p:blipFill>
          <a:blip r:embed="rId2"/>
          <a:stretch>
            <a:fillRect/>
          </a:stretch>
        </p:blipFill>
        <p:spPr>
          <a:xfrm rot="5400000">
            <a:off x="2566974" y="2827984"/>
            <a:ext cx="3509716" cy="2230814"/>
          </a:xfrm>
          <a:prstGeom prst="rect">
            <a:avLst/>
          </a:prstGeom>
        </p:spPr>
      </p:pic>
      <p:sp>
        <p:nvSpPr>
          <p:cNvPr id="11" name="TextBox 10">
            <a:extLst>
              <a:ext uri="{FF2B5EF4-FFF2-40B4-BE49-F238E27FC236}">
                <a16:creationId xmlns:a16="http://schemas.microsoft.com/office/drawing/2014/main" id="{21768250-DAF1-922A-2912-691CBCFAC372}"/>
              </a:ext>
            </a:extLst>
          </p:cNvPr>
          <p:cNvSpPr txBox="1"/>
          <p:nvPr/>
        </p:nvSpPr>
        <p:spPr>
          <a:xfrm>
            <a:off x="265471" y="5868213"/>
            <a:ext cx="8613058" cy="830997"/>
          </a:xfrm>
          <a:prstGeom prst="rect">
            <a:avLst/>
          </a:prstGeom>
          <a:noFill/>
        </p:spPr>
        <p:txBody>
          <a:bodyPr wrap="square">
            <a:spAutoFit/>
          </a:bodyPr>
          <a:lstStyle/>
          <a:p>
            <a:r>
              <a:rPr lang="en-GB" sz="2400" dirty="0"/>
              <a:t>Using pictorial representations (such as arrays) is useful here for children to see the link between multiplication and division. </a:t>
            </a:r>
          </a:p>
        </p:txBody>
      </p:sp>
    </p:spTree>
    <p:extLst>
      <p:ext uri="{BB962C8B-B14F-4D97-AF65-F5344CB8AC3E}">
        <p14:creationId xmlns:p14="http://schemas.microsoft.com/office/powerpoint/2010/main" val="2722245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77BD-48EC-9773-EAA3-C2F69BDA0021}"/>
              </a:ext>
            </a:extLst>
          </p:cNvPr>
          <p:cNvSpPr>
            <a:spLocks noGrp="1"/>
          </p:cNvSpPr>
          <p:nvPr>
            <p:ph type="title"/>
          </p:nvPr>
        </p:nvSpPr>
        <p:spPr>
          <a:xfrm>
            <a:off x="245807" y="139129"/>
            <a:ext cx="8495071" cy="1188720"/>
          </a:xfrm>
        </p:spPr>
        <p:txBody>
          <a:bodyPr>
            <a:normAutofit/>
          </a:bodyPr>
          <a:lstStyle/>
          <a:p>
            <a:r>
              <a:rPr lang="en-GB" dirty="0"/>
              <a:t>Fact Families</a:t>
            </a:r>
          </a:p>
        </p:txBody>
      </p:sp>
      <p:sp>
        <p:nvSpPr>
          <p:cNvPr id="4" name="TextBox 3">
            <a:extLst>
              <a:ext uri="{FF2B5EF4-FFF2-40B4-BE49-F238E27FC236}">
                <a16:creationId xmlns:a16="http://schemas.microsoft.com/office/drawing/2014/main" id="{99B6163B-55C9-8199-ED93-2BB33F05EFEC}"/>
              </a:ext>
            </a:extLst>
          </p:cNvPr>
          <p:cNvSpPr txBox="1"/>
          <p:nvPr/>
        </p:nvSpPr>
        <p:spPr>
          <a:xfrm>
            <a:off x="186813" y="1612094"/>
            <a:ext cx="8957187" cy="830997"/>
          </a:xfrm>
          <a:prstGeom prst="rect">
            <a:avLst/>
          </a:prstGeom>
          <a:noFill/>
        </p:spPr>
        <p:txBody>
          <a:bodyPr wrap="square">
            <a:spAutoFit/>
          </a:bodyPr>
          <a:lstStyle/>
          <a:p>
            <a:r>
              <a:rPr lang="en-GB" sz="2400" dirty="0"/>
              <a:t>Due to their commutative understanding, children should also be able to see whole number families.</a:t>
            </a:r>
          </a:p>
        </p:txBody>
      </p:sp>
      <p:sp>
        <p:nvSpPr>
          <p:cNvPr id="7" name="TextBox 6">
            <a:extLst>
              <a:ext uri="{FF2B5EF4-FFF2-40B4-BE49-F238E27FC236}">
                <a16:creationId xmlns:a16="http://schemas.microsoft.com/office/drawing/2014/main" id="{C2FDEA2F-C86C-C626-8CE8-B7ECA1CD5B0D}"/>
              </a:ext>
            </a:extLst>
          </p:cNvPr>
          <p:cNvSpPr txBox="1"/>
          <p:nvPr/>
        </p:nvSpPr>
        <p:spPr>
          <a:xfrm>
            <a:off x="158739" y="2764596"/>
            <a:ext cx="2536723" cy="2308324"/>
          </a:xfrm>
          <a:prstGeom prst="rect">
            <a:avLst/>
          </a:prstGeom>
          <a:noFill/>
        </p:spPr>
        <p:txBody>
          <a:bodyPr wrap="square">
            <a:spAutoFit/>
          </a:bodyPr>
          <a:lstStyle/>
          <a:p>
            <a:r>
              <a:rPr lang="en-GB" sz="3600" dirty="0"/>
              <a:t>7 x 5 = 35</a:t>
            </a:r>
          </a:p>
          <a:p>
            <a:r>
              <a:rPr lang="en-GB" sz="3600" dirty="0"/>
              <a:t>5 x 7 = 35</a:t>
            </a:r>
          </a:p>
          <a:p>
            <a:r>
              <a:rPr lang="en-GB" sz="3600" dirty="0"/>
              <a:t>35 = 5 x 7 </a:t>
            </a:r>
          </a:p>
          <a:p>
            <a:r>
              <a:rPr lang="en-GB" sz="3600" dirty="0"/>
              <a:t>35 = 7 x 5</a:t>
            </a:r>
          </a:p>
        </p:txBody>
      </p:sp>
      <p:sp>
        <p:nvSpPr>
          <p:cNvPr id="11" name="TextBox 10">
            <a:extLst>
              <a:ext uri="{FF2B5EF4-FFF2-40B4-BE49-F238E27FC236}">
                <a16:creationId xmlns:a16="http://schemas.microsoft.com/office/drawing/2014/main" id="{D1738B63-D873-C46B-3688-8665022E3BFB}"/>
              </a:ext>
            </a:extLst>
          </p:cNvPr>
          <p:cNvSpPr txBox="1"/>
          <p:nvPr/>
        </p:nvSpPr>
        <p:spPr>
          <a:xfrm>
            <a:off x="6754762" y="2727336"/>
            <a:ext cx="3456038" cy="2308324"/>
          </a:xfrm>
          <a:prstGeom prst="rect">
            <a:avLst/>
          </a:prstGeom>
          <a:noFill/>
        </p:spPr>
        <p:txBody>
          <a:bodyPr wrap="square">
            <a:spAutoFit/>
          </a:bodyPr>
          <a:lstStyle/>
          <a:p>
            <a:r>
              <a:rPr lang="en-GB" sz="3600" dirty="0"/>
              <a:t>35 ÷ 5 = 7</a:t>
            </a:r>
          </a:p>
          <a:p>
            <a:r>
              <a:rPr lang="en-GB" sz="3600" dirty="0"/>
              <a:t>35 ÷ 7 = 5</a:t>
            </a:r>
          </a:p>
          <a:p>
            <a:r>
              <a:rPr lang="en-GB" sz="3600" dirty="0"/>
              <a:t>7 = 35 ÷ 5 </a:t>
            </a:r>
          </a:p>
          <a:p>
            <a:r>
              <a:rPr lang="en-GB" sz="3600" dirty="0"/>
              <a:t>5 = 35 ÷ 7</a:t>
            </a:r>
          </a:p>
        </p:txBody>
      </p:sp>
      <p:sp>
        <p:nvSpPr>
          <p:cNvPr id="12" name="Oval 11">
            <a:extLst>
              <a:ext uri="{FF2B5EF4-FFF2-40B4-BE49-F238E27FC236}">
                <a16:creationId xmlns:a16="http://schemas.microsoft.com/office/drawing/2014/main" id="{3AB7C786-FAFD-F553-4A60-2E052B308F08}"/>
              </a:ext>
            </a:extLst>
          </p:cNvPr>
          <p:cNvSpPr/>
          <p:nvPr/>
        </p:nvSpPr>
        <p:spPr>
          <a:xfrm>
            <a:off x="3957480" y="2748719"/>
            <a:ext cx="1170039" cy="117003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t>35</a:t>
            </a:r>
          </a:p>
        </p:txBody>
      </p:sp>
      <p:sp>
        <p:nvSpPr>
          <p:cNvPr id="13" name="Oval 12">
            <a:extLst>
              <a:ext uri="{FF2B5EF4-FFF2-40B4-BE49-F238E27FC236}">
                <a16:creationId xmlns:a16="http://schemas.microsoft.com/office/drawing/2014/main" id="{25C92D3F-C606-C465-80A5-211FEE2F36A8}"/>
              </a:ext>
            </a:extLst>
          </p:cNvPr>
          <p:cNvSpPr/>
          <p:nvPr/>
        </p:nvSpPr>
        <p:spPr>
          <a:xfrm>
            <a:off x="2871730" y="4489538"/>
            <a:ext cx="1170039" cy="117003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t>7</a:t>
            </a:r>
          </a:p>
        </p:txBody>
      </p:sp>
      <p:sp>
        <p:nvSpPr>
          <p:cNvPr id="14" name="Oval 13">
            <a:extLst>
              <a:ext uri="{FF2B5EF4-FFF2-40B4-BE49-F238E27FC236}">
                <a16:creationId xmlns:a16="http://schemas.microsoft.com/office/drawing/2014/main" id="{EDF61991-EA91-5D30-0911-2B9999F58DA1}"/>
              </a:ext>
            </a:extLst>
          </p:cNvPr>
          <p:cNvSpPr/>
          <p:nvPr/>
        </p:nvSpPr>
        <p:spPr>
          <a:xfrm>
            <a:off x="5008110" y="4474788"/>
            <a:ext cx="1170039" cy="117003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t>5</a:t>
            </a:r>
          </a:p>
        </p:txBody>
      </p:sp>
      <p:cxnSp>
        <p:nvCxnSpPr>
          <p:cNvPr id="16" name="Straight Connector 15">
            <a:extLst>
              <a:ext uri="{FF2B5EF4-FFF2-40B4-BE49-F238E27FC236}">
                <a16:creationId xmlns:a16="http://schemas.microsoft.com/office/drawing/2014/main" id="{35F40376-BD1D-B563-46FB-EE1DC9685F33}"/>
              </a:ext>
            </a:extLst>
          </p:cNvPr>
          <p:cNvCxnSpPr>
            <a:cxnSpLocks/>
            <a:stCxn id="12" idx="5"/>
          </p:cNvCxnSpPr>
          <p:nvPr/>
        </p:nvCxnSpPr>
        <p:spPr>
          <a:xfrm>
            <a:off x="4956171" y="3747410"/>
            <a:ext cx="436822" cy="771229"/>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9344C61F-D27D-E219-1A43-D39CD0FD705E}"/>
              </a:ext>
            </a:extLst>
          </p:cNvPr>
          <p:cNvCxnSpPr>
            <a:cxnSpLocks/>
          </p:cNvCxnSpPr>
          <p:nvPr/>
        </p:nvCxnSpPr>
        <p:spPr>
          <a:xfrm flipH="1">
            <a:off x="3692006" y="3744567"/>
            <a:ext cx="434052" cy="77407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49736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77BD-48EC-9773-EAA3-C2F69BDA0021}"/>
              </a:ext>
            </a:extLst>
          </p:cNvPr>
          <p:cNvSpPr>
            <a:spLocks noGrp="1"/>
          </p:cNvSpPr>
          <p:nvPr>
            <p:ph type="title"/>
          </p:nvPr>
        </p:nvSpPr>
        <p:spPr>
          <a:xfrm>
            <a:off x="245807" y="139129"/>
            <a:ext cx="8495071" cy="1188720"/>
          </a:xfrm>
        </p:spPr>
        <p:txBody>
          <a:bodyPr>
            <a:normAutofit/>
          </a:bodyPr>
          <a:lstStyle/>
          <a:p>
            <a:r>
              <a:rPr lang="en-GB" dirty="0"/>
              <a:t>Using known facts</a:t>
            </a:r>
          </a:p>
        </p:txBody>
      </p:sp>
      <p:sp>
        <p:nvSpPr>
          <p:cNvPr id="6" name="TextBox 5">
            <a:extLst>
              <a:ext uri="{FF2B5EF4-FFF2-40B4-BE49-F238E27FC236}">
                <a16:creationId xmlns:a16="http://schemas.microsoft.com/office/drawing/2014/main" id="{DA796E6A-794F-9451-2FF6-C30F6645B8CA}"/>
              </a:ext>
            </a:extLst>
          </p:cNvPr>
          <p:cNvSpPr txBox="1"/>
          <p:nvPr/>
        </p:nvSpPr>
        <p:spPr>
          <a:xfrm>
            <a:off x="324465" y="1654393"/>
            <a:ext cx="9124335" cy="1200329"/>
          </a:xfrm>
          <a:prstGeom prst="rect">
            <a:avLst/>
          </a:prstGeom>
          <a:noFill/>
        </p:spPr>
        <p:txBody>
          <a:bodyPr wrap="square">
            <a:spAutoFit/>
          </a:bodyPr>
          <a:lstStyle/>
          <a:p>
            <a:r>
              <a:rPr lang="en-GB" sz="2400" dirty="0"/>
              <a:t>By using known facts from ‘other’ times tables, children are able to find answers with increasing speed.</a:t>
            </a:r>
          </a:p>
          <a:p>
            <a:endParaRPr lang="en-GB" sz="2400" dirty="0"/>
          </a:p>
        </p:txBody>
      </p:sp>
      <p:sp>
        <p:nvSpPr>
          <p:cNvPr id="4" name="TextBox 3">
            <a:extLst>
              <a:ext uri="{FF2B5EF4-FFF2-40B4-BE49-F238E27FC236}">
                <a16:creationId xmlns:a16="http://schemas.microsoft.com/office/drawing/2014/main" id="{E4D5A3D2-7618-D7AB-26C5-E9F8629C2D4E}"/>
              </a:ext>
            </a:extLst>
          </p:cNvPr>
          <p:cNvSpPr txBox="1"/>
          <p:nvPr/>
        </p:nvSpPr>
        <p:spPr>
          <a:xfrm>
            <a:off x="245807" y="2919728"/>
            <a:ext cx="3099619" cy="1200329"/>
          </a:xfrm>
          <a:prstGeom prst="rect">
            <a:avLst/>
          </a:prstGeom>
          <a:noFill/>
        </p:spPr>
        <p:txBody>
          <a:bodyPr wrap="square">
            <a:spAutoFit/>
          </a:bodyPr>
          <a:lstStyle/>
          <a:p>
            <a:r>
              <a:rPr lang="en-GB" sz="2400" dirty="0">
                <a:solidFill>
                  <a:srgbClr val="FF0000"/>
                </a:solidFill>
              </a:rPr>
              <a:t>4 x 6 = ?</a:t>
            </a:r>
          </a:p>
          <a:p>
            <a:r>
              <a:rPr lang="en-GB" sz="2400" dirty="0">
                <a:solidFill>
                  <a:srgbClr val="FF0000"/>
                </a:solidFill>
              </a:rPr>
              <a:t>I know 4 x 5 = 20</a:t>
            </a:r>
          </a:p>
          <a:p>
            <a:r>
              <a:rPr lang="en-GB" sz="2400" dirty="0">
                <a:solidFill>
                  <a:srgbClr val="FF0000"/>
                </a:solidFill>
              </a:rPr>
              <a:t>Therefore, 20 + 4 = 24</a:t>
            </a:r>
          </a:p>
        </p:txBody>
      </p:sp>
      <p:sp>
        <p:nvSpPr>
          <p:cNvPr id="5" name="TextBox 4">
            <a:extLst>
              <a:ext uri="{FF2B5EF4-FFF2-40B4-BE49-F238E27FC236}">
                <a16:creationId xmlns:a16="http://schemas.microsoft.com/office/drawing/2014/main" id="{64DF34BF-F1FA-FF8D-548C-C674C0C8AA8D}"/>
              </a:ext>
            </a:extLst>
          </p:cNvPr>
          <p:cNvSpPr txBox="1"/>
          <p:nvPr/>
        </p:nvSpPr>
        <p:spPr>
          <a:xfrm>
            <a:off x="245806" y="4964837"/>
            <a:ext cx="3099619" cy="1200329"/>
          </a:xfrm>
          <a:prstGeom prst="rect">
            <a:avLst/>
          </a:prstGeom>
          <a:noFill/>
        </p:spPr>
        <p:txBody>
          <a:bodyPr wrap="square">
            <a:spAutoFit/>
          </a:bodyPr>
          <a:lstStyle/>
          <a:p>
            <a:r>
              <a:rPr lang="en-GB" sz="2400" dirty="0">
                <a:solidFill>
                  <a:srgbClr val="7030A0"/>
                </a:solidFill>
              </a:rPr>
              <a:t>8 x 9 = ?</a:t>
            </a:r>
          </a:p>
          <a:p>
            <a:r>
              <a:rPr lang="en-GB" sz="2400" dirty="0">
                <a:solidFill>
                  <a:srgbClr val="7030A0"/>
                </a:solidFill>
              </a:rPr>
              <a:t>I know 8 x 10 = 80</a:t>
            </a:r>
          </a:p>
          <a:p>
            <a:r>
              <a:rPr lang="en-GB" sz="2400" dirty="0">
                <a:solidFill>
                  <a:srgbClr val="7030A0"/>
                </a:solidFill>
              </a:rPr>
              <a:t>Therefore, 80 - 8 = 72</a:t>
            </a:r>
          </a:p>
        </p:txBody>
      </p:sp>
      <p:sp>
        <p:nvSpPr>
          <p:cNvPr id="7" name="TextBox 6">
            <a:extLst>
              <a:ext uri="{FF2B5EF4-FFF2-40B4-BE49-F238E27FC236}">
                <a16:creationId xmlns:a16="http://schemas.microsoft.com/office/drawing/2014/main" id="{2DE5A09C-7512-ED3D-3A7B-96CF8BD38764}"/>
              </a:ext>
            </a:extLst>
          </p:cNvPr>
          <p:cNvSpPr txBox="1"/>
          <p:nvPr/>
        </p:nvSpPr>
        <p:spPr>
          <a:xfrm>
            <a:off x="4572000" y="2828835"/>
            <a:ext cx="4571999" cy="1200329"/>
          </a:xfrm>
          <a:prstGeom prst="rect">
            <a:avLst/>
          </a:prstGeom>
          <a:noFill/>
        </p:spPr>
        <p:txBody>
          <a:bodyPr wrap="square">
            <a:spAutoFit/>
          </a:bodyPr>
          <a:lstStyle/>
          <a:p>
            <a:r>
              <a:rPr lang="en-GB" sz="2400" dirty="0">
                <a:solidFill>
                  <a:srgbClr val="0070C0"/>
                </a:solidFill>
              </a:rPr>
              <a:t>17 x 7 = ?</a:t>
            </a:r>
          </a:p>
          <a:p>
            <a:r>
              <a:rPr lang="en-GB" sz="2400" dirty="0">
                <a:solidFill>
                  <a:srgbClr val="0070C0"/>
                </a:solidFill>
              </a:rPr>
              <a:t>I know 10 x 7 = 70 and 7 x 7 = 49</a:t>
            </a:r>
          </a:p>
          <a:p>
            <a:r>
              <a:rPr lang="en-GB" sz="2400" dirty="0">
                <a:solidFill>
                  <a:srgbClr val="0070C0"/>
                </a:solidFill>
              </a:rPr>
              <a:t>Therefore, 70 + 49 = 119 </a:t>
            </a:r>
          </a:p>
        </p:txBody>
      </p:sp>
      <p:sp>
        <p:nvSpPr>
          <p:cNvPr id="8" name="TextBox 7">
            <a:extLst>
              <a:ext uri="{FF2B5EF4-FFF2-40B4-BE49-F238E27FC236}">
                <a16:creationId xmlns:a16="http://schemas.microsoft.com/office/drawing/2014/main" id="{38374CDA-32C1-8D24-E2E6-F7126D44B203}"/>
              </a:ext>
            </a:extLst>
          </p:cNvPr>
          <p:cNvSpPr txBox="1"/>
          <p:nvPr/>
        </p:nvSpPr>
        <p:spPr>
          <a:xfrm>
            <a:off x="4670322" y="4779879"/>
            <a:ext cx="4571998" cy="1938992"/>
          </a:xfrm>
          <a:prstGeom prst="rect">
            <a:avLst/>
          </a:prstGeom>
          <a:noFill/>
        </p:spPr>
        <p:txBody>
          <a:bodyPr wrap="square">
            <a:spAutoFit/>
          </a:bodyPr>
          <a:lstStyle/>
          <a:p>
            <a:r>
              <a:rPr lang="en-GB" sz="2400" dirty="0">
                <a:solidFill>
                  <a:schemeClr val="accent3"/>
                </a:solidFill>
              </a:rPr>
              <a:t>If 4 x 9 = 36</a:t>
            </a:r>
          </a:p>
          <a:p>
            <a:r>
              <a:rPr lang="en-GB" sz="2400" dirty="0">
                <a:solidFill>
                  <a:schemeClr val="accent3"/>
                </a:solidFill>
              </a:rPr>
              <a:t>I can work out 4 x 90 = 360 </a:t>
            </a:r>
          </a:p>
          <a:p>
            <a:r>
              <a:rPr lang="en-GB" sz="2400" dirty="0">
                <a:solidFill>
                  <a:schemeClr val="accent3"/>
                </a:solidFill>
              </a:rPr>
              <a:t>and 4 x 900 = 3600</a:t>
            </a:r>
          </a:p>
          <a:p>
            <a:r>
              <a:rPr lang="en-GB" sz="2400" dirty="0">
                <a:solidFill>
                  <a:schemeClr val="accent3"/>
                </a:solidFill>
              </a:rPr>
              <a:t>Therefore, I know 40 x 9 = 360</a:t>
            </a:r>
          </a:p>
          <a:p>
            <a:r>
              <a:rPr lang="en-GB" sz="2400" dirty="0">
                <a:solidFill>
                  <a:schemeClr val="accent3"/>
                </a:solidFill>
              </a:rPr>
              <a:t>and 400 x 9 = 3600</a:t>
            </a:r>
          </a:p>
        </p:txBody>
      </p:sp>
    </p:spTree>
    <p:extLst>
      <p:ext uri="{BB962C8B-B14F-4D97-AF65-F5344CB8AC3E}">
        <p14:creationId xmlns:p14="http://schemas.microsoft.com/office/powerpoint/2010/main" val="2507030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77BD-48EC-9773-EAA3-C2F69BDA0021}"/>
              </a:ext>
            </a:extLst>
          </p:cNvPr>
          <p:cNvSpPr>
            <a:spLocks noGrp="1"/>
          </p:cNvSpPr>
          <p:nvPr>
            <p:ph type="title"/>
          </p:nvPr>
        </p:nvSpPr>
        <p:spPr>
          <a:xfrm>
            <a:off x="422787" y="2834640"/>
            <a:ext cx="8495071" cy="1188720"/>
          </a:xfrm>
        </p:spPr>
        <p:txBody>
          <a:bodyPr/>
          <a:lstStyle/>
          <a:p>
            <a:r>
              <a:rPr lang="en-GB" dirty="0"/>
              <a:t>times tables Top Tips</a:t>
            </a:r>
          </a:p>
        </p:txBody>
      </p:sp>
    </p:spTree>
    <p:extLst>
      <p:ext uri="{BB962C8B-B14F-4D97-AF65-F5344CB8AC3E}">
        <p14:creationId xmlns:p14="http://schemas.microsoft.com/office/powerpoint/2010/main" val="3224098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77BD-48EC-9773-EAA3-C2F69BDA0021}"/>
              </a:ext>
            </a:extLst>
          </p:cNvPr>
          <p:cNvSpPr>
            <a:spLocks noGrp="1"/>
          </p:cNvSpPr>
          <p:nvPr>
            <p:ph type="title"/>
          </p:nvPr>
        </p:nvSpPr>
        <p:spPr>
          <a:xfrm>
            <a:off x="422787" y="183519"/>
            <a:ext cx="8495071" cy="1188720"/>
          </a:xfrm>
        </p:spPr>
        <p:txBody>
          <a:bodyPr/>
          <a:lstStyle/>
          <a:p>
            <a:r>
              <a:rPr lang="en-GB" dirty="0"/>
              <a:t>year 2</a:t>
            </a:r>
          </a:p>
        </p:txBody>
      </p:sp>
      <p:sp>
        <p:nvSpPr>
          <p:cNvPr id="4" name="Content Placeholder 3">
            <a:extLst>
              <a:ext uri="{FF2B5EF4-FFF2-40B4-BE49-F238E27FC236}">
                <a16:creationId xmlns:a16="http://schemas.microsoft.com/office/drawing/2014/main" id="{AECC3C79-D2FE-D06D-D4EF-E6680806BE9F}"/>
              </a:ext>
            </a:extLst>
          </p:cNvPr>
          <p:cNvSpPr>
            <a:spLocks noGrp="1"/>
          </p:cNvSpPr>
          <p:nvPr>
            <p:ph idx="1"/>
          </p:nvPr>
        </p:nvSpPr>
        <p:spPr>
          <a:xfrm>
            <a:off x="0" y="2300749"/>
            <a:ext cx="8917858" cy="3038168"/>
          </a:xfrm>
        </p:spPr>
        <p:txBody>
          <a:bodyPr>
            <a:noAutofit/>
          </a:bodyPr>
          <a:lstStyle/>
          <a:p>
            <a:pPr marL="0" indent="0">
              <a:buNone/>
            </a:pPr>
            <a:r>
              <a:rPr lang="en-GB" sz="2000" u="sng" dirty="0"/>
              <a:t>2x table</a:t>
            </a:r>
          </a:p>
          <a:p>
            <a:pPr marL="0" indent="0">
              <a:buNone/>
            </a:pPr>
            <a:r>
              <a:rPr lang="en-GB" sz="2000" dirty="0"/>
              <a:t>Any number multiplied by two is double the number. 7 x 2 =14 7 + 7 = 14 double 7 is 14</a:t>
            </a:r>
          </a:p>
          <a:p>
            <a:pPr marL="0" indent="0">
              <a:buNone/>
            </a:pPr>
            <a:endParaRPr lang="en-GB" sz="2000" dirty="0"/>
          </a:p>
          <a:p>
            <a:pPr marL="0" indent="0">
              <a:buNone/>
            </a:pPr>
            <a:r>
              <a:rPr lang="en-GB" sz="2000" u="sng" dirty="0"/>
              <a:t>5x table</a:t>
            </a:r>
          </a:p>
          <a:p>
            <a:pPr marL="0" indent="0">
              <a:buNone/>
            </a:pPr>
            <a:r>
              <a:rPr lang="en-GB" sz="2000" dirty="0"/>
              <a:t>All multiples of 5 end in five or zero.  Any odd number times 5 ends in a 5.  Any even number times 5 ends in 0.</a:t>
            </a:r>
          </a:p>
          <a:p>
            <a:pPr marL="0" indent="0">
              <a:buNone/>
            </a:pPr>
            <a:endParaRPr lang="en-GB" sz="2000" dirty="0"/>
          </a:p>
          <a:p>
            <a:pPr marL="0" indent="0">
              <a:buNone/>
            </a:pPr>
            <a:r>
              <a:rPr lang="en-GB" sz="2000" u="sng" dirty="0"/>
              <a:t>10x table</a:t>
            </a:r>
          </a:p>
          <a:p>
            <a:pPr marL="0" indent="0">
              <a:buNone/>
            </a:pPr>
            <a:r>
              <a:rPr lang="en-GB" sz="2000" dirty="0"/>
              <a:t>All the digits in the ten times table end in zero</a:t>
            </a:r>
          </a:p>
          <a:p>
            <a:pPr marL="0" indent="0">
              <a:buNone/>
            </a:pPr>
            <a:endParaRPr lang="en-GB" sz="2000" u="sng" dirty="0"/>
          </a:p>
        </p:txBody>
      </p:sp>
    </p:spTree>
    <p:extLst>
      <p:ext uri="{BB962C8B-B14F-4D97-AF65-F5344CB8AC3E}">
        <p14:creationId xmlns:p14="http://schemas.microsoft.com/office/powerpoint/2010/main" val="3451983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2460-32C8-9FF8-5728-4303B1DF9804}"/>
              </a:ext>
            </a:extLst>
          </p:cNvPr>
          <p:cNvSpPr>
            <a:spLocks noGrp="1"/>
          </p:cNvSpPr>
          <p:nvPr>
            <p:ph type="title"/>
          </p:nvPr>
        </p:nvSpPr>
        <p:spPr>
          <a:xfrm>
            <a:off x="1606045" y="266602"/>
            <a:ext cx="5937755" cy="1188720"/>
          </a:xfrm>
        </p:spPr>
        <p:txBody>
          <a:bodyPr/>
          <a:lstStyle/>
          <a:p>
            <a:r>
              <a:rPr lang="en-GB" dirty="0"/>
              <a:t>Aims</a:t>
            </a:r>
          </a:p>
        </p:txBody>
      </p:sp>
      <p:sp>
        <p:nvSpPr>
          <p:cNvPr id="3" name="Content Placeholder 2">
            <a:extLst>
              <a:ext uri="{FF2B5EF4-FFF2-40B4-BE49-F238E27FC236}">
                <a16:creationId xmlns:a16="http://schemas.microsoft.com/office/drawing/2014/main" id="{A76AEB21-CA90-265C-3E1B-16D35AE0A060}"/>
              </a:ext>
            </a:extLst>
          </p:cNvPr>
          <p:cNvSpPr>
            <a:spLocks noGrp="1"/>
          </p:cNvSpPr>
          <p:nvPr>
            <p:ph idx="1"/>
          </p:nvPr>
        </p:nvSpPr>
        <p:spPr>
          <a:xfrm>
            <a:off x="855408" y="1582994"/>
            <a:ext cx="7954296" cy="4748980"/>
          </a:xfrm>
        </p:spPr>
        <p:txBody>
          <a:bodyPr>
            <a:normAutofit fontScale="92500" lnSpcReduction="20000"/>
          </a:bodyPr>
          <a:lstStyle/>
          <a:p>
            <a:endParaRPr lang="en-GB" sz="2800" dirty="0"/>
          </a:p>
          <a:p>
            <a:r>
              <a:rPr lang="en-GB" sz="2800" dirty="0"/>
              <a:t>Importance of times tables and an understanding of how times tables is taught</a:t>
            </a:r>
          </a:p>
          <a:p>
            <a:r>
              <a:rPr lang="en-GB" sz="2800" dirty="0"/>
              <a:t>National curriculum expectations</a:t>
            </a:r>
          </a:p>
          <a:p>
            <a:r>
              <a:rPr lang="en-GB" sz="2800" dirty="0"/>
              <a:t>To achieve an understanding of what the Multiplication Tables Check (MTC) is and how the Multiplication Tables Check will be administered</a:t>
            </a:r>
          </a:p>
          <a:p>
            <a:r>
              <a:rPr lang="en-GB" sz="2800" dirty="0"/>
              <a:t>Top Tips </a:t>
            </a:r>
          </a:p>
          <a:p>
            <a:r>
              <a:rPr lang="en-GB" sz="2800" dirty="0"/>
              <a:t>144 facts reduced to 36 facts </a:t>
            </a:r>
          </a:p>
          <a:p>
            <a:r>
              <a:rPr lang="en-GB" sz="2800" dirty="0"/>
              <a:t>To provide you with a range of strategies and websites you can use with your child at home</a:t>
            </a:r>
          </a:p>
        </p:txBody>
      </p:sp>
    </p:spTree>
    <p:extLst>
      <p:ext uri="{BB962C8B-B14F-4D97-AF65-F5344CB8AC3E}">
        <p14:creationId xmlns:p14="http://schemas.microsoft.com/office/powerpoint/2010/main" val="486233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77BD-48EC-9773-EAA3-C2F69BDA0021}"/>
              </a:ext>
            </a:extLst>
          </p:cNvPr>
          <p:cNvSpPr>
            <a:spLocks noGrp="1"/>
          </p:cNvSpPr>
          <p:nvPr>
            <p:ph type="title"/>
          </p:nvPr>
        </p:nvSpPr>
        <p:spPr>
          <a:xfrm>
            <a:off x="422787" y="183519"/>
            <a:ext cx="8495071" cy="1188720"/>
          </a:xfrm>
        </p:spPr>
        <p:txBody>
          <a:bodyPr/>
          <a:lstStyle/>
          <a:p>
            <a:r>
              <a:rPr lang="en-GB" dirty="0"/>
              <a:t>year 3</a:t>
            </a:r>
          </a:p>
        </p:txBody>
      </p:sp>
      <p:sp>
        <p:nvSpPr>
          <p:cNvPr id="4" name="Content Placeholder 3">
            <a:extLst>
              <a:ext uri="{FF2B5EF4-FFF2-40B4-BE49-F238E27FC236}">
                <a16:creationId xmlns:a16="http://schemas.microsoft.com/office/drawing/2014/main" id="{AECC3C79-D2FE-D06D-D4EF-E6680806BE9F}"/>
              </a:ext>
            </a:extLst>
          </p:cNvPr>
          <p:cNvSpPr>
            <a:spLocks noGrp="1"/>
          </p:cNvSpPr>
          <p:nvPr>
            <p:ph idx="1"/>
          </p:nvPr>
        </p:nvSpPr>
        <p:spPr>
          <a:xfrm>
            <a:off x="98322" y="1585357"/>
            <a:ext cx="9144000" cy="1083914"/>
          </a:xfrm>
        </p:spPr>
        <p:txBody>
          <a:bodyPr>
            <a:normAutofit fontScale="25000" lnSpcReduction="20000"/>
          </a:bodyPr>
          <a:lstStyle/>
          <a:p>
            <a:pPr marL="0" indent="0">
              <a:buNone/>
            </a:pPr>
            <a:r>
              <a:rPr lang="en-GB" sz="9600" dirty="0"/>
              <a:t>The 4 and 8 times tables are introduced as related to the 2 times tables (doubling each time). 6, 4, 2, 0).</a:t>
            </a:r>
          </a:p>
          <a:p>
            <a:pPr marL="0" indent="0">
              <a:buNone/>
            </a:pPr>
            <a:r>
              <a:rPr lang="en-GB" sz="9600" dirty="0"/>
              <a:t>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endParaRPr lang="en-GB" dirty="0"/>
          </a:p>
        </p:txBody>
      </p:sp>
      <p:pic>
        <p:nvPicPr>
          <p:cNvPr id="5" name="Picture 4">
            <a:extLst>
              <a:ext uri="{FF2B5EF4-FFF2-40B4-BE49-F238E27FC236}">
                <a16:creationId xmlns:a16="http://schemas.microsoft.com/office/drawing/2014/main" id="{ABD8EC44-E379-DBBC-1C00-9FC199A8141A}"/>
              </a:ext>
            </a:extLst>
          </p:cNvPr>
          <p:cNvPicPr>
            <a:picLocks noChangeAspect="1"/>
          </p:cNvPicPr>
          <p:nvPr/>
        </p:nvPicPr>
        <p:blipFill>
          <a:blip r:embed="rId2"/>
          <a:stretch>
            <a:fillRect/>
          </a:stretch>
        </p:blipFill>
        <p:spPr>
          <a:xfrm>
            <a:off x="216309" y="2428971"/>
            <a:ext cx="4630993" cy="2627764"/>
          </a:xfrm>
          <a:prstGeom prst="rect">
            <a:avLst/>
          </a:prstGeom>
        </p:spPr>
      </p:pic>
      <p:sp>
        <p:nvSpPr>
          <p:cNvPr id="7" name="TextBox 6">
            <a:extLst>
              <a:ext uri="{FF2B5EF4-FFF2-40B4-BE49-F238E27FC236}">
                <a16:creationId xmlns:a16="http://schemas.microsoft.com/office/drawing/2014/main" id="{E57342EF-ADE4-43DE-2E25-BADEB7CFA678}"/>
              </a:ext>
            </a:extLst>
          </p:cNvPr>
          <p:cNvSpPr txBox="1"/>
          <p:nvPr/>
        </p:nvSpPr>
        <p:spPr>
          <a:xfrm>
            <a:off x="216309" y="5260222"/>
            <a:ext cx="8642555" cy="1323439"/>
          </a:xfrm>
          <a:prstGeom prst="rect">
            <a:avLst/>
          </a:prstGeom>
          <a:noFill/>
        </p:spPr>
        <p:txBody>
          <a:bodyPr wrap="square">
            <a:spAutoFit/>
          </a:bodyPr>
          <a:lstStyle/>
          <a:p>
            <a:pPr marL="0" indent="0">
              <a:buNone/>
            </a:pPr>
            <a:r>
              <a:rPr lang="en-GB" sz="2000" dirty="0"/>
              <a:t>In the 3 x table, if you add up the sum of the digits they are always multiples of 3. For example: 3, 6, 9, 12 (1+2=3), 15 (1+5=6), 18 (1+8=9) 21 (2+1=3), 24 (2+4=6) etc. </a:t>
            </a:r>
          </a:p>
          <a:p>
            <a:pPr marL="0" indent="0">
              <a:buNone/>
            </a:pPr>
            <a:r>
              <a:rPr lang="en-GB" sz="2000" dirty="0"/>
              <a:t>The numbers also follow the pattern of: odd, even, odd, even (3,6,9,12). </a:t>
            </a:r>
          </a:p>
        </p:txBody>
      </p:sp>
      <p:sp>
        <p:nvSpPr>
          <p:cNvPr id="8" name="Content Placeholder 3">
            <a:extLst>
              <a:ext uri="{FF2B5EF4-FFF2-40B4-BE49-F238E27FC236}">
                <a16:creationId xmlns:a16="http://schemas.microsoft.com/office/drawing/2014/main" id="{99162B69-CE97-6331-8475-439D7AF7AE0D}"/>
              </a:ext>
            </a:extLst>
          </p:cNvPr>
          <p:cNvSpPr txBox="1">
            <a:spLocks/>
          </p:cNvSpPr>
          <p:nvPr/>
        </p:nvSpPr>
        <p:spPr>
          <a:xfrm>
            <a:off x="4965289" y="2968573"/>
            <a:ext cx="3908321" cy="108391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GB" sz="8000" dirty="0"/>
              <a:t>The ones digits in the multiples of eight also go down in twos. </a:t>
            </a:r>
          </a:p>
          <a:p>
            <a:pPr marL="0" indent="0">
              <a:buFont typeface="Arial" panose="020B0604020202020204" pitchFamily="34" charset="0"/>
              <a:buNone/>
            </a:pPr>
            <a:r>
              <a:rPr lang="en-GB" sz="8000" dirty="0"/>
              <a:t>8, 16, 24, 32, 40, 48, 56, 64, 72, 80 </a:t>
            </a:r>
          </a:p>
          <a:p>
            <a:pPr marL="0" indent="0">
              <a:buFont typeface="Arial" panose="020B0604020202020204" pitchFamily="34" charset="0"/>
              <a:buNone/>
            </a:pPr>
            <a:r>
              <a:rPr lang="en-GB" sz="8000" dirty="0"/>
              <a:t>(8, 6, 4, 2, 0, 8, 6, 4, 2, 0). </a:t>
            </a:r>
          </a:p>
          <a:p>
            <a:pPr marL="0" indent="0">
              <a:buFont typeface="Arial" panose="020B0604020202020204" pitchFamily="34" charset="0"/>
              <a:buNone/>
            </a:pPr>
            <a:endParaRPr lang="en-GB" sz="2000" dirty="0"/>
          </a:p>
          <a:p>
            <a:pPr marL="0" indent="0">
              <a:buFont typeface="Arial" panose="020B0604020202020204" pitchFamily="34" charset="0"/>
              <a:buNone/>
            </a:pPr>
            <a:endParaRPr lang="en-GB" sz="2000" dirty="0"/>
          </a:p>
          <a:p>
            <a:pPr marL="0" indent="0">
              <a:buFont typeface="Arial" panose="020B0604020202020204" pitchFamily="34" charset="0"/>
              <a:buNone/>
            </a:pPr>
            <a:endParaRPr lang="en-GB" sz="2000" dirty="0"/>
          </a:p>
          <a:p>
            <a:pPr marL="0" indent="0">
              <a:buFont typeface="Arial" panose="020B0604020202020204" pitchFamily="34" charset="0"/>
              <a:buNone/>
            </a:pPr>
            <a:endParaRPr lang="en-GB" sz="2000" dirty="0"/>
          </a:p>
          <a:p>
            <a:pPr marL="0" indent="0">
              <a:buFont typeface="Arial" panose="020B0604020202020204" pitchFamily="34" charset="0"/>
              <a:buNone/>
            </a:pPr>
            <a:endParaRPr lang="en-GB" sz="2000" dirty="0"/>
          </a:p>
          <a:p>
            <a:pPr marL="0" indent="0">
              <a:buFont typeface="Arial" panose="020B0604020202020204" pitchFamily="34" charset="0"/>
              <a:buNone/>
            </a:pPr>
            <a:endParaRPr lang="en-GB" sz="2000" dirty="0"/>
          </a:p>
          <a:p>
            <a:endParaRPr lang="en-GB" dirty="0"/>
          </a:p>
        </p:txBody>
      </p:sp>
    </p:spTree>
    <p:extLst>
      <p:ext uri="{BB962C8B-B14F-4D97-AF65-F5344CB8AC3E}">
        <p14:creationId xmlns:p14="http://schemas.microsoft.com/office/powerpoint/2010/main" val="3126584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77BD-48EC-9773-EAA3-C2F69BDA0021}"/>
              </a:ext>
            </a:extLst>
          </p:cNvPr>
          <p:cNvSpPr>
            <a:spLocks noGrp="1"/>
          </p:cNvSpPr>
          <p:nvPr>
            <p:ph type="title"/>
          </p:nvPr>
        </p:nvSpPr>
        <p:spPr>
          <a:xfrm>
            <a:off x="422787" y="183519"/>
            <a:ext cx="8495071" cy="1188720"/>
          </a:xfrm>
        </p:spPr>
        <p:txBody>
          <a:bodyPr/>
          <a:lstStyle/>
          <a:p>
            <a:r>
              <a:rPr lang="en-GB" dirty="0"/>
              <a:t>year 3</a:t>
            </a:r>
          </a:p>
        </p:txBody>
      </p:sp>
      <p:sp>
        <p:nvSpPr>
          <p:cNvPr id="4" name="Content Placeholder 3">
            <a:extLst>
              <a:ext uri="{FF2B5EF4-FFF2-40B4-BE49-F238E27FC236}">
                <a16:creationId xmlns:a16="http://schemas.microsoft.com/office/drawing/2014/main" id="{AECC3C79-D2FE-D06D-D4EF-E6680806BE9F}"/>
              </a:ext>
            </a:extLst>
          </p:cNvPr>
          <p:cNvSpPr>
            <a:spLocks noGrp="1"/>
          </p:cNvSpPr>
          <p:nvPr>
            <p:ph idx="1"/>
          </p:nvPr>
        </p:nvSpPr>
        <p:spPr>
          <a:xfrm>
            <a:off x="98322" y="1585357"/>
            <a:ext cx="9144000" cy="1083914"/>
          </a:xfrm>
        </p:spPr>
        <p:txBody>
          <a:bodyPr>
            <a:normAutofit fontScale="77500" lnSpcReduction="20000"/>
          </a:bodyPr>
          <a:lstStyle/>
          <a:p>
            <a:pPr marL="0" indent="0">
              <a:buNone/>
            </a:pPr>
            <a:r>
              <a:rPr lang="en-GB" sz="9600" dirty="0"/>
              <a:t>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endParaRPr lang="en-GB" dirty="0"/>
          </a:p>
        </p:txBody>
      </p:sp>
      <p:sp>
        <p:nvSpPr>
          <p:cNvPr id="7" name="TextBox 6">
            <a:extLst>
              <a:ext uri="{FF2B5EF4-FFF2-40B4-BE49-F238E27FC236}">
                <a16:creationId xmlns:a16="http://schemas.microsoft.com/office/drawing/2014/main" id="{E57342EF-ADE4-43DE-2E25-BADEB7CFA678}"/>
              </a:ext>
            </a:extLst>
          </p:cNvPr>
          <p:cNvSpPr txBox="1"/>
          <p:nvPr/>
        </p:nvSpPr>
        <p:spPr>
          <a:xfrm>
            <a:off x="422787" y="1677347"/>
            <a:ext cx="3480620" cy="4893647"/>
          </a:xfrm>
          <a:prstGeom prst="rect">
            <a:avLst/>
          </a:prstGeom>
          <a:noFill/>
        </p:spPr>
        <p:txBody>
          <a:bodyPr wrap="square">
            <a:spAutoFit/>
          </a:bodyPr>
          <a:lstStyle/>
          <a:p>
            <a:pPr marL="0" indent="0">
              <a:buNone/>
            </a:pPr>
            <a:r>
              <a:rPr lang="en-GB" sz="2400" dirty="0"/>
              <a:t>In the 3 x table, if you add up the sum of the digits they are always multiples of 3. </a:t>
            </a:r>
          </a:p>
          <a:p>
            <a:pPr marL="0" indent="0">
              <a:buNone/>
            </a:pPr>
            <a:endParaRPr lang="en-GB" sz="2400" dirty="0"/>
          </a:p>
          <a:p>
            <a:pPr marL="0" indent="0">
              <a:buNone/>
            </a:pPr>
            <a:r>
              <a:rPr lang="en-GB" sz="2400" dirty="0"/>
              <a:t>For example: 3, 6, 9, 12 (1+2=3), 15 (1+5=6), 18 (1+8=9) 21 (2+1=3), 24 (2+4=6) etc. </a:t>
            </a:r>
          </a:p>
          <a:p>
            <a:pPr marL="0" indent="0">
              <a:buNone/>
            </a:pPr>
            <a:endParaRPr lang="en-GB" sz="2400" dirty="0"/>
          </a:p>
          <a:p>
            <a:pPr marL="0" indent="0">
              <a:buNone/>
            </a:pPr>
            <a:r>
              <a:rPr lang="en-GB" sz="2400" dirty="0"/>
              <a:t>The numbers also follow the pattern of: odd, even, odd, even (3,6,9,12). </a:t>
            </a:r>
          </a:p>
        </p:txBody>
      </p:sp>
      <p:pic>
        <p:nvPicPr>
          <p:cNvPr id="6" name="Picture 5">
            <a:extLst>
              <a:ext uri="{FF2B5EF4-FFF2-40B4-BE49-F238E27FC236}">
                <a16:creationId xmlns:a16="http://schemas.microsoft.com/office/drawing/2014/main" id="{5E5F01FC-CE44-CC0F-F0A4-72BC7E8BBB77}"/>
              </a:ext>
            </a:extLst>
          </p:cNvPr>
          <p:cNvPicPr>
            <a:picLocks noChangeAspect="1"/>
          </p:cNvPicPr>
          <p:nvPr/>
        </p:nvPicPr>
        <p:blipFill>
          <a:blip r:embed="rId2"/>
          <a:stretch>
            <a:fillRect/>
          </a:stretch>
        </p:blipFill>
        <p:spPr>
          <a:xfrm>
            <a:off x="5029026" y="1715792"/>
            <a:ext cx="3023593" cy="4945875"/>
          </a:xfrm>
          <a:prstGeom prst="rect">
            <a:avLst/>
          </a:prstGeom>
        </p:spPr>
      </p:pic>
    </p:spTree>
    <p:extLst>
      <p:ext uri="{BB962C8B-B14F-4D97-AF65-F5344CB8AC3E}">
        <p14:creationId xmlns:p14="http://schemas.microsoft.com/office/powerpoint/2010/main" val="3548966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77BD-48EC-9773-EAA3-C2F69BDA0021}"/>
              </a:ext>
            </a:extLst>
          </p:cNvPr>
          <p:cNvSpPr>
            <a:spLocks noGrp="1"/>
          </p:cNvSpPr>
          <p:nvPr>
            <p:ph type="title"/>
          </p:nvPr>
        </p:nvSpPr>
        <p:spPr>
          <a:xfrm>
            <a:off x="422787" y="183519"/>
            <a:ext cx="8495071" cy="1188720"/>
          </a:xfrm>
        </p:spPr>
        <p:txBody>
          <a:bodyPr/>
          <a:lstStyle/>
          <a:p>
            <a:r>
              <a:rPr lang="en-GB" dirty="0"/>
              <a:t>year 4</a:t>
            </a:r>
          </a:p>
        </p:txBody>
      </p:sp>
      <p:sp>
        <p:nvSpPr>
          <p:cNvPr id="4" name="Content Placeholder 3">
            <a:extLst>
              <a:ext uri="{FF2B5EF4-FFF2-40B4-BE49-F238E27FC236}">
                <a16:creationId xmlns:a16="http://schemas.microsoft.com/office/drawing/2014/main" id="{AECC3C79-D2FE-D06D-D4EF-E6680806BE9F}"/>
              </a:ext>
            </a:extLst>
          </p:cNvPr>
          <p:cNvSpPr>
            <a:spLocks noGrp="1"/>
          </p:cNvSpPr>
          <p:nvPr>
            <p:ph idx="1"/>
          </p:nvPr>
        </p:nvSpPr>
        <p:spPr>
          <a:xfrm>
            <a:off x="211393" y="1550204"/>
            <a:ext cx="8917858" cy="3038168"/>
          </a:xfrm>
        </p:spPr>
        <p:txBody>
          <a:bodyPr>
            <a:noAutofit/>
          </a:bodyPr>
          <a:lstStyle/>
          <a:p>
            <a:pPr marL="0" indent="0">
              <a:buNone/>
            </a:pPr>
            <a:r>
              <a:rPr lang="en-GB" sz="2000" u="sng" dirty="0"/>
              <a:t>6x table</a:t>
            </a:r>
          </a:p>
          <a:p>
            <a:pPr marL="0" indent="0">
              <a:buNone/>
            </a:pPr>
            <a:r>
              <a:rPr lang="en-GB" sz="2000" dirty="0"/>
              <a:t>The six times table is double the three times table. So 5 x 3 = 15, 5 x 6 = 30, 30 is double 15.</a:t>
            </a:r>
          </a:p>
          <a:p>
            <a:pPr marL="0" indent="0">
              <a:buNone/>
            </a:pPr>
            <a:endParaRPr lang="en-GB" sz="2000" dirty="0"/>
          </a:p>
          <a:p>
            <a:pPr marL="0" indent="0">
              <a:buNone/>
            </a:pPr>
            <a:r>
              <a:rPr lang="en-GB" sz="2000" u="sng" dirty="0"/>
              <a:t>7x table</a:t>
            </a:r>
          </a:p>
          <a:p>
            <a:pPr marL="0" indent="0">
              <a:buNone/>
            </a:pPr>
            <a:r>
              <a:rPr lang="en-GB" sz="2000" dirty="0"/>
              <a:t>Combine the 5 and the 2 times table: 7 x 4 = 28 or (5x4) + (2x4) = 28</a:t>
            </a:r>
          </a:p>
          <a:p>
            <a:pPr marL="0" indent="0">
              <a:buNone/>
            </a:pPr>
            <a:endParaRPr lang="en-GB" sz="2000" dirty="0"/>
          </a:p>
          <a:p>
            <a:pPr marL="0" indent="0">
              <a:buNone/>
            </a:pPr>
            <a:r>
              <a:rPr lang="en-GB" sz="2000" u="sng" dirty="0"/>
              <a:t>Odd and Even Numbers </a:t>
            </a:r>
          </a:p>
          <a:p>
            <a:pPr marL="0" indent="0">
              <a:buNone/>
            </a:pPr>
            <a:r>
              <a:rPr lang="en-GB" sz="2000" dirty="0"/>
              <a:t>E = even O = odd</a:t>
            </a:r>
          </a:p>
          <a:p>
            <a:pPr marL="0" indent="0">
              <a:buNone/>
            </a:pPr>
            <a:r>
              <a:rPr lang="en-GB" sz="2000" dirty="0"/>
              <a:t>The following rules always apply:</a:t>
            </a:r>
          </a:p>
          <a:p>
            <a:pPr marL="0" indent="0">
              <a:buNone/>
            </a:pPr>
            <a:r>
              <a:rPr lang="en-GB" sz="2000" dirty="0"/>
              <a:t> E x E = E             </a:t>
            </a:r>
            <a:r>
              <a:rPr lang="en-GB" sz="2000" dirty="0" err="1"/>
              <a:t>E</a:t>
            </a:r>
            <a:r>
              <a:rPr lang="en-GB" sz="2000" dirty="0"/>
              <a:t> x O = E            O x E = E                O x O = O</a:t>
            </a:r>
          </a:p>
          <a:p>
            <a:pPr marL="0" indent="0">
              <a:buNone/>
            </a:pPr>
            <a:r>
              <a:rPr lang="en-GB" sz="2000" dirty="0"/>
              <a:t> 2 x 6 = 12           4 x 5 = 20            9 x 2 = 18                7 x 3 = 21</a:t>
            </a:r>
          </a:p>
          <a:p>
            <a:pPr marL="0" indent="0">
              <a:buNone/>
            </a:pPr>
            <a:endParaRPr lang="en-GB" sz="2000" dirty="0"/>
          </a:p>
        </p:txBody>
      </p:sp>
      <p:sp>
        <p:nvSpPr>
          <p:cNvPr id="5" name="TextBox 4">
            <a:extLst>
              <a:ext uri="{FF2B5EF4-FFF2-40B4-BE49-F238E27FC236}">
                <a16:creationId xmlns:a16="http://schemas.microsoft.com/office/drawing/2014/main" id="{F2BCBFCB-BD04-952E-195C-FFAE9EE84D84}"/>
              </a:ext>
            </a:extLst>
          </p:cNvPr>
          <p:cNvSpPr txBox="1"/>
          <p:nvPr/>
        </p:nvSpPr>
        <p:spPr>
          <a:xfrm>
            <a:off x="422787" y="884071"/>
            <a:ext cx="4635908" cy="523220"/>
          </a:xfrm>
          <a:prstGeom prst="rect">
            <a:avLst/>
          </a:prstGeom>
          <a:noFill/>
        </p:spPr>
        <p:txBody>
          <a:bodyPr wrap="square">
            <a:spAutoFit/>
          </a:bodyPr>
          <a:lstStyle/>
          <a:p>
            <a:pPr marL="0" indent="0">
              <a:buNone/>
            </a:pPr>
            <a:r>
              <a:rPr lang="en-GB" sz="2800" b="1" u="sng" dirty="0"/>
              <a:t>Top hints </a:t>
            </a:r>
          </a:p>
        </p:txBody>
      </p:sp>
      <p:sp>
        <p:nvSpPr>
          <p:cNvPr id="9" name="TextBox 8">
            <a:extLst>
              <a:ext uri="{FF2B5EF4-FFF2-40B4-BE49-F238E27FC236}">
                <a16:creationId xmlns:a16="http://schemas.microsoft.com/office/drawing/2014/main" id="{479D5DE2-D565-9852-83DB-BBE4AEA9FBF1}"/>
              </a:ext>
            </a:extLst>
          </p:cNvPr>
          <p:cNvSpPr txBox="1"/>
          <p:nvPr/>
        </p:nvSpPr>
        <p:spPr>
          <a:xfrm>
            <a:off x="4316362" y="4661465"/>
            <a:ext cx="4601496" cy="646331"/>
          </a:xfrm>
          <a:prstGeom prst="rect">
            <a:avLst/>
          </a:prstGeom>
          <a:noFill/>
        </p:spPr>
        <p:txBody>
          <a:bodyPr wrap="square">
            <a:spAutoFit/>
          </a:bodyPr>
          <a:lstStyle/>
          <a:p>
            <a:r>
              <a:rPr lang="en-GB" sz="1800" dirty="0"/>
              <a:t>The only time you get an odd answer is when two odd numbers are multiplied together.</a:t>
            </a:r>
            <a:endParaRPr lang="en-GB" dirty="0"/>
          </a:p>
        </p:txBody>
      </p:sp>
    </p:spTree>
    <p:extLst>
      <p:ext uri="{BB962C8B-B14F-4D97-AF65-F5344CB8AC3E}">
        <p14:creationId xmlns:p14="http://schemas.microsoft.com/office/powerpoint/2010/main" val="2768043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77BD-48EC-9773-EAA3-C2F69BDA0021}"/>
              </a:ext>
            </a:extLst>
          </p:cNvPr>
          <p:cNvSpPr>
            <a:spLocks noGrp="1"/>
          </p:cNvSpPr>
          <p:nvPr>
            <p:ph type="title"/>
          </p:nvPr>
        </p:nvSpPr>
        <p:spPr>
          <a:xfrm>
            <a:off x="422787" y="183519"/>
            <a:ext cx="8495071" cy="1188720"/>
          </a:xfrm>
        </p:spPr>
        <p:txBody>
          <a:bodyPr/>
          <a:lstStyle/>
          <a:p>
            <a:r>
              <a:rPr lang="en-GB" dirty="0"/>
              <a:t>year 4</a:t>
            </a:r>
          </a:p>
        </p:txBody>
      </p:sp>
      <p:sp>
        <p:nvSpPr>
          <p:cNvPr id="4" name="Content Placeholder 3">
            <a:extLst>
              <a:ext uri="{FF2B5EF4-FFF2-40B4-BE49-F238E27FC236}">
                <a16:creationId xmlns:a16="http://schemas.microsoft.com/office/drawing/2014/main" id="{AECC3C79-D2FE-D06D-D4EF-E6680806BE9F}"/>
              </a:ext>
            </a:extLst>
          </p:cNvPr>
          <p:cNvSpPr>
            <a:spLocks noGrp="1"/>
          </p:cNvSpPr>
          <p:nvPr>
            <p:ph idx="1"/>
          </p:nvPr>
        </p:nvSpPr>
        <p:spPr>
          <a:xfrm>
            <a:off x="142567" y="1502169"/>
            <a:ext cx="8917858" cy="3038168"/>
          </a:xfrm>
        </p:spPr>
        <p:txBody>
          <a:bodyPr>
            <a:noAutofit/>
          </a:bodyPr>
          <a:lstStyle/>
          <a:p>
            <a:pPr marL="0" indent="0">
              <a:buNone/>
            </a:pPr>
            <a:r>
              <a:rPr lang="en-GB" sz="2000" u="sng" dirty="0"/>
              <a:t>9x table</a:t>
            </a:r>
          </a:p>
          <a:p>
            <a:pPr marL="0" indent="0">
              <a:buNone/>
            </a:pPr>
            <a:r>
              <a:rPr lang="en-GB" sz="2000" dirty="0"/>
              <a:t>Fingers can be used to work out the nine times table up to 10 x 9. The first finger is put down for 1 x 9 and the remaining fingers show 9 ones (1 x 9 =9). Then the second finer is put down for 2 x 9 and the remaining fingers show 1 ten (to the left) and 8 ones (to the right) which equals 18, and so on. </a:t>
            </a:r>
          </a:p>
        </p:txBody>
      </p:sp>
      <p:sp>
        <p:nvSpPr>
          <p:cNvPr id="5" name="TextBox 4">
            <a:extLst>
              <a:ext uri="{FF2B5EF4-FFF2-40B4-BE49-F238E27FC236}">
                <a16:creationId xmlns:a16="http://schemas.microsoft.com/office/drawing/2014/main" id="{F2BCBFCB-BD04-952E-195C-FFAE9EE84D84}"/>
              </a:ext>
            </a:extLst>
          </p:cNvPr>
          <p:cNvSpPr txBox="1"/>
          <p:nvPr/>
        </p:nvSpPr>
        <p:spPr>
          <a:xfrm>
            <a:off x="422787" y="884071"/>
            <a:ext cx="4635908" cy="523220"/>
          </a:xfrm>
          <a:prstGeom prst="rect">
            <a:avLst/>
          </a:prstGeom>
          <a:noFill/>
        </p:spPr>
        <p:txBody>
          <a:bodyPr wrap="square">
            <a:spAutoFit/>
          </a:bodyPr>
          <a:lstStyle/>
          <a:p>
            <a:pPr marL="0" indent="0">
              <a:buNone/>
            </a:pPr>
            <a:r>
              <a:rPr lang="en-GB" sz="2800" b="1" u="sng" dirty="0"/>
              <a:t>Top hints </a:t>
            </a:r>
          </a:p>
        </p:txBody>
      </p:sp>
      <p:pic>
        <p:nvPicPr>
          <p:cNvPr id="7" name="Picture 6">
            <a:extLst>
              <a:ext uri="{FF2B5EF4-FFF2-40B4-BE49-F238E27FC236}">
                <a16:creationId xmlns:a16="http://schemas.microsoft.com/office/drawing/2014/main" id="{CB612404-9942-2A81-FE06-CDAD4B1C9E04}"/>
              </a:ext>
            </a:extLst>
          </p:cNvPr>
          <p:cNvPicPr>
            <a:picLocks noChangeAspect="1"/>
          </p:cNvPicPr>
          <p:nvPr/>
        </p:nvPicPr>
        <p:blipFill>
          <a:blip r:embed="rId2"/>
          <a:stretch>
            <a:fillRect/>
          </a:stretch>
        </p:blipFill>
        <p:spPr>
          <a:xfrm>
            <a:off x="294967" y="3429000"/>
            <a:ext cx="5211097" cy="1532250"/>
          </a:xfrm>
          <a:prstGeom prst="rect">
            <a:avLst/>
          </a:prstGeom>
        </p:spPr>
      </p:pic>
      <p:sp>
        <p:nvSpPr>
          <p:cNvPr id="6" name="TextBox 5">
            <a:extLst>
              <a:ext uri="{FF2B5EF4-FFF2-40B4-BE49-F238E27FC236}">
                <a16:creationId xmlns:a16="http://schemas.microsoft.com/office/drawing/2014/main" id="{08D6277C-1764-5795-725E-BE4E7A6937AF}"/>
              </a:ext>
            </a:extLst>
          </p:cNvPr>
          <p:cNvSpPr txBox="1"/>
          <p:nvPr/>
        </p:nvSpPr>
        <p:spPr>
          <a:xfrm>
            <a:off x="142567" y="5393916"/>
            <a:ext cx="5928852" cy="1200329"/>
          </a:xfrm>
          <a:prstGeom prst="rect">
            <a:avLst/>
          </a:prstGeom>
          <a:noFill/>
        </p:spPr>
        <p:txBody>
          <a:bodyPr wrap="square">
            <a:spAutoFit/>
          </a:bodyPr>
          <a:lstStyle/>
          <a:p>
            <a:r>
              <a:rPr lang="en-GB" dirty="0"/>
              <a:t>The digits found in the multiples of nine when added together also equal nine. </a:t>
            </a:r>
          </a:p>
          <a:p>
            <a:r>
              <a:rPr lang="en-GB" dirty="0"/>
              <a:t>For example: 9 = 9, 18 (1 + 8) = 9, 27 (2 + 7) = 9, 36 (3 + 6) = 9, 45 (4 + 5) = 9 etc.</a:t>
            </a:r>
          </a:p>
        </p:txBody>
      </p:sp>
      <p:pic>
        <p:nvPicPr>
          <p:cNvPr id="9" name="Picture 8">
            <a:extLst>
              <a:ext uri="{FF2B5EF4-FFF2-40B4-BE49-F238E27FC236}">
                <a16:creationId xmlns:a16="http://schemas.microsoft.com/office/drawing/2014/main" id="{E4E55550-FE8B-45C4-0123-5902123F6168}"/>
              </a:ext>
            </a:extLst>
          </p:cNvPr>
          <p:cNvPicPr>
            <a:picLocks noChangeAspect="1"/>
          </p:cNvPicPr>
          <p:nvPr/>
        </p:nvPicPr>
        <p:blipFill>
          <a:blip r:embed="rId3"/>
          <a:stretch>
            <a:fillRect/>
          </a:stretch>
        </p:blipFill>
        <p:spPr>
          <a:xfrm>
            <a:off x="6918317" y="3221491"/>
            <a:ext cx="1412252" cy="3442364"/>
          </a:xfrm>
          <a:prstGeom prst="rect">
            <a:avLst/>
          </a:prstGeom>
        </p:spPr>
      </p:pic>
    </p:spTree>
    <p:extLst>
      <p:ext uri="{BB962C8B-B14F-4D97-AF65-F5344CB8AC3E}">
        <p14:creationId xmlns:p14="http://schemas.microsoft.com/office/powerpoint/2010/main" val="2399445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77BD-48EC-9773-EAA3-C2F69BDA0021}"/>
              </a:ext>
            </a:extLst>
          </p:cNvPr>
          <p:cNvSpPr>
            <a:spLocks noGrp="1"/>
          </p:cNvSpPr>
          <p:nvPr>
            <p:ph type="title"/>
          </p:nvPr>
        </p:nvSpPr>
        <p:spPr>
          <a:xfrm>
            <a:off x="324464" y="2834640"/>
            <a:ext cx="8495071" cy="1188720"/>
          </a:xfrm>
        </p:spPr>
        <p:txBody>
          <a:bodyPr/>
          <a:lstStyle/>
          <a:p>
            <a:r>
              <a:rPr lang="en-GB" dirty="0"/>
              <a:t>How to reduce the number of facts to learn?</a:t>
            </a:r>
          </a:p>
        </p:txBody>
      </p:sp>
    </p:spTree>
    <p:extLst>
      <p:ext uri="{BB962C8B-B14F-4D97-AF65-F5344CB8AC3E}">
        <p14:creationId xmlns:p14="http://schemas.microsoft.com/office/powerpoint/2010/main" val="3786987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77BD-48EC-9773-EAA3-C2F69BDA0021}"/>
              </a:ext>
            </a:extLst>
          </p:cNvPr>
          <p:cNvSpPr>
            <a:spLocks noGrp="1"/>
          </p:cNvSpPr>
          <p:nvPr>
            <p:ph type="title"/>
          </p:nvPr>
        </p:nvSpPr>
        <p:spPr>
          <a:xfrm>
            <a:off x="422787" y="183519"/>
            <a:ext cx="8495071" cy="1188720"/>
          </a:xfrm>
        </p:spPr>
        <p:txBody>
          <a:bodyPr/>
          <a:lstStyle/>
          <a:p>
            <a:r>
              <a:rPr lang="en-GB" dirty="0"/>
              <a:t>144 multiplication facts </a:t>
            </a:r>
          </a:p>
        </p:txBody>
      </p:sp>
      <p:pic>
        <p:nvPicPr>
          <p:cNvPr id="5" name="Content Placeholder 4">
            <a:extLst>
              <a:ext uri="{FF2B5EF4-FFF2-40B4-BE49-F238E27FC236}">
                <a16:creationId xmlns:a16="http://schemas.microsoft.com/office/drawing/2014/main" id="{FE0F5840-9A57-5166-E9D5-B24A7C94AD15}"/>
              </a:ext>
            </a:extLst>
          </p:cNvPr>
          <p:cNvPicPr>
            <a:picLocks noGrp="1" noChangeAspect="1"/>
          </p:cNvPicPr>
          <p:nvPr>
            <p:ph idx="1"/>
          </p:nvPr>
        </p:nvPicPr>
        <p:blipFill>
          <a:blip r:embed="rId2"/>
          <a:stretch>
            <a:fillRect/>
          </a:stretch>
        </p:blipFill>
        <p:spPr>
          <a:xfrm>
            <a:off x="884904" y="1746206"/>
            <a:ext cx="7639664" cy="4550852"/>
          </a:xfrm>
        </p:spPr>
      </p:pic>
    </p:spTree>
    <p:extLst>
      <p:ext uri="{BB962C8B-B14F-4D97-AF65-F5344CB8AC3E}">
        <p14:creationId xmlns:p14="http://schemas.microsoft.com/office/powerpoint/2010/main" val="1735596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77BD-48EC-9773-EAA3-C2F69BDA0021}"/>
              </a:ext>
            </a:extLst>
          </p:cNvPr>
          <p:cNvSpPr>
            <a:spLocks noGrp="1"/>
          </p:cNvSpPr>
          <p:nvPr>
            <p:ph type="title"/>
          </p:nvPr>
        </p:nvSpPr>
        <p:spPr>
          <a:xfrm>
            <a:off x="422787" y="183519"/>
            <a:ext cx="8495071" cy="1188720"/>
          </a:xfrm>
        </p:spPr>
        <p:txBody>
          <a:bodyPr/>
          <a:lstStyle/>
          <a:p>
            <a:r>
              <a:rPr lang="en-GB" dirty="0"/>
              <a:t>36 multiplication facts </a:t>
            </a:r>
          </a:p>
        </p:txBody>
      </p:sp>
      <p:pic>
        <p:nvPicPr>
          <p:cNvPr id="6" name="Content Placeholder 5">
            <a:extLst>
              <a:ext uri="{FF2B5EF4-FFF2-40B4-BE49-F238E27FC236}">
                <a16:creationId xmlns:a16="http://schemas.microsoft.com/office/drawing/2014/main" id="{5D1FC7C0-9A9E-7B69-6157-44216F7FCAEB}"/>
              </a:ext>
            </a:extLst>
          </p:cNvPr>
          <p:cNvPicPr>
            <a:picLocks noGrp="1" noChangeAspect="1"/>
          </p:cNvPicPr>
          <p:nvPr>
            <p:ph idx="1"/>
          </p:nvPr>
        </p:nvPicPr>
        <p:blipFill>
          <a:blip r:embed="rId2"/>
          <a:stretch>
            <a:fillRect/>
          </a:stretch>
        </p:blipFill>
        <p:spPr>
          <a:xfrm>
            <a:off x="983226" y="1661018"/>
            <a:ext cx="7678993" cy="4778413"/>
          </a:xfrm>
        </p:spPr>
      </p:pic>
    </p:spTree>
    <p:extLst>
      <p:ext uri="{BB962C8B-B14F-4D97-AF65-F5344CB8AC3E}">
        <p14:creationId xmlns:p14="http://schemas.microsoft.com/office/powerpoint/2010/main" val="1102062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56337106-7A09-CC8F-4D57-3F339C98D7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15838C-1BC5-4919-A80A-AFE8DD57E4D1}"/>
              </a:ext>
            </a:extLst>
          </p:cNvPr>
          <p:cNvSpPr>
            <a:spLocks noGrp="1"/>
          </p:cNvSpPr>
          <p:nvPr>
            <p:ph type="title"/>
          </p:nvPr>
        </p:nvSpPr>
        <p:spPr>
          <a:xfrm>
            <a:off x="324464" y="2834640"/>
            <a:ext cx="8495071" cy="1188720"/>
          </a:xfrm>
        </p:spPr>
        <p:txBody>
          <a:bodyPr/>
          <a:lstStyle/>
          <a:p>
            <a:r>
              <a:rPr lang="en-GB" dirty="0"/>
              <a:t>Support at home</a:t>
            </a:r>
          </a:p>
        </p:txBody>
      </p:sp>
    </p:spTree>
    <p:extLst>
      <p:ext uri="{BB962C8B-B14F-4D97-AF65-F5344CB8AC3E}">
        <p14:creationId xmlns:p14="http://schemas.microsoft.com/office/powerpoint/2010/main" val="1365238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54AC8348-F33D-CF82-B913-3D532F3017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71F8CA-5E04-5F0F-0029-63E6958BA301}"/>
              </a:ext>
            </a:extLst>
          </p:cNvPr>
          <p:cNvSpPr>
            <a:spLocks noGrp="1"/>
          </p:cNvSpPr>
          <p:nvPr>
            <p:ph type="title"/>
          </p:nvPr>
        </p:nvSpPr>
        <p:spPr>
          <a:xfrm>
            <a:off x="173903" y="135878"/>
            <a:ext cx="8495071" cy="1188720"/>
          </a:xfrm>
        </p:spPr>
        <p:txBody>
          <a:bodyPr>
            <a:normAutofit fontScale="90000"/>
          </a:bodyPr>
          <a:lstStyle/>
          <a:p>
            <a:r>
              <a:rPr lang="en-GB" dirty="0"/>
              <a:t>If your child is practising regularly at home, they are practising for the benefit of their wider maths education</a:t>
            </a:r>
          </a:p>
        </p:txBody>
      </p:sp>
      <p:pic>
        <p:nvPicPr>
          <p:cNvPr id="15" name="Picture 14">
            <a:extLst>
              <a:ext uri="{FF2B5EF4-FFF2-40B4-BE49-F238E27FC236}">
                <a16:creationId xmlns:a16="http://schemas.microsoft.com/office/drawing/2014/main" id="{C85D8684-7234-91BB-779A-789FF1521067}"/>
              </a:ext>
            </a:extLst>
          </p:cNvPr>
          <p:cNvPicPr>
            <a:picLocks noChangeAspect="1"/>
          </p:cNvPicPr>
          <p:nvPr/>
        </p:nvPicPr>
        <p:blipFill>
          <a:blip r:embed="rId2"/>
          <a:stretch>
            <a:fillRect/>
          </a:stretch>
        </p:blipFill>
        <p:spPr>
          <a:xfrm>
            <a:off x="2722321" y="2384476"/>
            <a:ext cx="2708511" cy="2230538"/>
          </a:xfrm>
          <a:prstGeom prst="rect">
            <a:avLst/>
          </a:prstGeom>
        </p:spPr>
      </p:pic>
      <p:pic>
        <p:nvPicPr>
          <p:cNvPr id="17" name="Picture 16">
            <a:extLst>
              <a:ext uri="{FF2B5EF4-FFF2-40B4-BE49-F238E27FC236}">
                <a16:creationId xmlns:a16="http://schemas.microsoft.com/office/drawing/2014/main" id="{4084FB9E-E094-A3C7-9658-49356922DFE9}"/>
              </a:ext>
            </a:extLst>
          </p:cNvPr>
          <p:cNvPicPr>
            <a:picLocks noChangeAspect="1"/>
          </p:cNvPicPr>
          <p:nvPr/>
        </p:nvPicPr>
        <p:blipFill>
          <a:blip r:embed="rId3"/>
          <a:stretch>
            <a:fillRect/>
          </a:stretch>
        </p:blipFill>
        <p:spPr>
          <a:xfrm>
            <a:off x="82552" y="5279870"/>
            <a:ext cx="2268222" cy="1383521"/>
          </a:xfrm>
          <a:prstGeom prst="rect">
            <a:avLst/>
          </a:prstGeom>
        </p:spPr>
      </p:pic>
      <p:pic>
        <p:nvPicPr>
          <p:cNvPr id="21" name="Picture 20">
            <a:extLst>
              <a:ext uri="{FF2B5EF4-FFF2-40B4-BE49-F238E27FC236}">
                <a16:creationId xmlns:a16="http://schemas.microsoft.com/office/drawing/2014/main" id="{68E3AE55-027C-C62F-9EA5-78AFCB83C1C6}"/>
              </a:ext>
            </a:extLst>
          </p:cNvPr>
          <p:cNvPicPr>
            <a:picLocks noChangeAspect="1"/>
          </p:cNvPicPr>
          <p:nvPr/>
        </p:nvPicPr>
        <p:blipFill>
          <a:blip r:embed="rId4"/>
          <a:stretch>
            <a:fillRect/>
          </a:stretch>
        </p:blipFill>
        <p:spPr>
          <a:xfrm>
            <a:off x="2410993" y="5301500"/>
            <a:ext cx="2161007" cy="1302106"/>
          </a:xfrm>
          <a:prstGeom prst="rect">
            <a:avLst/>
          </a:prstGeom>
        </p:spPr>
      </p:pic>
      <p:pic>
        <p:nvPicPr>
          <p:cNvPr id="23" name="Picture 22">
            <a:extLst>
              <a:ext uri="{FF2B5EF4-FFF2-40B4-BE49-F238E27FC236}">
                <a16:creationId xmlns:a16="http://schemas.microsoft.com/office/drawing/2014/main" id="{7E3635C8-EAFA-9645-E1F1-38964CC0CC57}"/>
              </a:ext>
            </a:extLst>
          </p:cNvPr>
          <p:cNvPicPr>
            <a:picLocks noChangeAspect="1"/>
          </p:cNvPicPr>
          <p:nvPr/>
        </p:nvPicPr>
        <p:blipFill>
          <a:blip r:embed="rId5"/>
          <a:stretch>
            <a:fillRect/>
          </a:stretch>
        </p:blipFill>
        <p:spPr>
          <a:xfrm>
            <a:off x="5497458" y="1497231"/>
            <a:ext cx="3515676" cy="2469119"/>
          </a:xfrm>
          <a:prstGeom prst="rect">
            <a:avLst/>
          </a:prstGeom>
        </p:spPr>
      </p:pic>
      <p:pic>
        <p:nvPicPr>
          <p:cNvPr id="25" name="Picture 24">
            <a:extLst>
              <a:ext uri="{FF2B5EF4-FFF2-40B4-BE49-F238E27FC236}">
                <a16:creationId xmlns:a16="http://schemas.microsoft.com/office/drawing/2014/main" id="{D2F2E105-DDA5-D67C-D4F6-1AE4D5DF0CE0}"/>
              </a:ext>
            </a:extLst>
          </p:cNvPr>
          <p:cNvPicPr>
            <a:picLocks noChangeAspect="1"/>
          </p:cNvPicPr>
          <p:nvPr/>
        </p:nvPicPr>
        <p:blipFill>
          <a:blip r:embed="rId6"/>
          <a:stretch>
            <a:fillRect/>
          </a:stretch>
        </p:blipFill>
        <p:spPr>
          <a:xfrm>
            <a:off x="4747375" y="5036462"/>
            <a:ext cx="4133996" cy="1685660"/>
          </a:xfrm>
          <a:prstGeom prst="rect">
            <a:avLst/>
          </a:prstGeom>
        </p:spPr>
      </p:pic>
      <p:pic>
        <p:nvPicPr>
          <p:cNvPr id="4" name="Picture 3">
            <a:extLst>
              <a:ext uri="{FF2B5EF4-FFF2-40B4-BE49-F238E27FC236}">
                <a16:creationId xmlns:a16="http://schemas.microsoft.com/office/drawing/2014/main" id="{919ED2FA-6922-F50B-CFC9-28EEBF6879DF}"/>
              </a:ext>
            </a:extLst>
          </p:cNvPr>
          <p:cNvPicPr>
            <a:picLocks noChangeAspect="1"/>
          </p:cNvPicPr>
          <p:nvPr/>
        </p:nvPicPr>
        <p:blipFill>
          <a:blip r:embed="rId7"/>
          <a:stretch>
            <a:fillRect/>
          </a:stretch>
        </p:blipFill>
        <p:spPr>
          <a:xfrm>
            <a:off x="13810" y="2077776"/>
            <a:ext cx="2708511" cy="465134"/>
          </a:xfrm>
          <a:prstGeom prst="rect">
            <a:avLst/>
          </a:prstGeom>
        </p:spPr>
      </p:pic>
      <p:pic>
        <p:nvPicPr>
          <p:cNvPr id="8" name="Picture 7">
            <a:extLst>
              <a:ext uri="{FF2B5EF4-FFF2-40B4-BE49-F238E27FC236}">
                <a16:creationId xmlns:a16="http://schemas.microsoft.com/office/drawing/2014/main" id="{60FE02A8-5BD2-A602-2E6C-B88D144B2215}"/>
              </a:ext>
            </a:extLst>
          </p:cNvPr>
          <p:cNvPicPr>
            <a:picLocks noChangeAspect="1"/>
          </p:cNvPicPr>
          <p:nvPr/>
        </p:nvPicPr>
        <p:blipFill>
          <a:blip r:embed="rId8"/>
          <a:stretch>
            <a:fillRect/>
          </a:stretch>
        </p:blipFill>
        <p:spPr>
          <a:xfrm>
            <a:off x="130866" y="2731791"/>
            <a:ext cx="2474399" cy="1849001"/>
          </a:xfrm>
          <a:prstGeom prst="rect">
            <a:avLst/>
          </a:prstGeom>
        </p:spPr>
      </p:pic>
    </p:spTree>
    <p:extLst>
      <p:ext uri="{BB962C8B-B14F-4D97-AF65-F5344CB8AC3E}">
        <p14:creationId xmlns:p14="http://schemas.microsoft.com/office/powerpoint/2010/main" val="1684787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59127-9EFB-54E6-46C3-138A85145E1F}"/>
              </a:ext>
            </a:extLst>
          </p:cNvPr>
          <p:cNvSpPr>
            <a:spLocks noGrp="1"/>
          </p:cNvSpPr>
          <p:nvPr>
            <p:ph type="ctrTitle"/>
          </p:nvPr>
        </p:nvSpPr>
        <p:spPr/>
        <p:txBody>
          <a:bodyPr/>
          <a:lstStyle/>
          <a:p>
            <a:r>
              <a:rPr lang="en-GB" dirty="0"/>
              <a:t>Thank you for coming </a:t>
            </a:r>
          </a:p>
        </p:txBody>
      </p:sp>
      <p:pic>
        <p:nvPicPr>
          <p:cNvPr id="6" name="Picture 5">
            <a:extLst>
              <a:ext uri="{FF2B5EF4-FFF2-40B4-BE49-F238E27FC236}">
                <a16:creationId xmlns:a16="http://schemas.microsoft.com/office/drawing/2014/main" id="{917E5298-06BF-B99A-F954-2B151C29CC22}"/>
              </a:ext>
            </a:extLst>
          </p:cNvPr>
          <p:cNvPicPr>
            <a:picLocks noChangeAspect="1"/>
          </p:cNvPicPr>
          <p:nvPr/>
        </p:nvPicPr>
        <p:blipFill>
          <a:blip r:embed="rId2"/>
          <a:stretch>
            <a:fillRect/>
          </a:stretch>
        </p:blipFill>
        <p:spPr>
          <a:xfrm>
            <a:off x="7754160" y="5400826"/>
            <a:ext cx="1124832" cy="11365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D1022802-E1BA-7DE2-1ABC-675472D0E3E4}"/>
              </a:ext>
            </a:extLst>
          </p:cNvPr>
          <p:cNvPicPr>
            <a:picLocks noChangeAspect="1"/>
          </p:cNvPicPr>
          <p:nvPr/>
        </p:nvPicPr>
        <p:blipFill>
          <a:blip r:embed="rId3">
            <a:alphaModFix/>
          </a:blip>
          <a:stretch>
            <a:fillRect/>
          </a:stretch>
        </p:blipFill>
        <p:spPr>
          <a:xfrm>
            <a:off x="184660" y="232309"/>
            <a:ext cx="1146902" cy="12185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49411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77BD-48EC-9773-EAA3-C2F69BDA0021}"/>
              </a:ext>
            </a:extLst>
          </p:cNvPr>
          <p:cNvSpPr>
            <a:spLocks noGrp="1"/>
          </p:cNvSpPr>
          <p:nvPr>
            <p:ph type="title"/>
          </p:nvPr>
        </p:nvSpPr>
        <p:spPr>
          <a:xfrm>
            <a:off x="422787" y="183519"/>
            <a:ext cx="8495071" cy="1188720"/>
          </a:xfrm>
        </p:spPr>
        <p:txBody>
          <a:bodyPr/>
          <a:lstStyle/>
          <a:p>
            <a:r>
              <a:rPr lang="en-GB" dirty="0"/>
              <a:t>Importance of times table knowledge</a:t>
            </a:r>
          </a:p>
        </p:txBody>
      </p:sp>
      <p:sp>
        <p:nvSpPr>
          <p:cNvPr id="3" name="Content Placeholder 2">
            <a:extLst>
              <a:ext uri="{FF2B5EF4-FFF2-40B4-BE49-F238E27FC236}">
                <a16:creationId xmlns:a16="http://schemas.microsoft.com/office/drawing/2014/main" id="{7766654B-0455-D859-CF7C-0378028DD587}"/>
              </a:ext>
            </a:extLst>
          </p:cNvPr>
          <p:cNvSpPr>
            <a:spLocks noGrp="1"/>
          </p:cNvSpPr>
          <p:nvPr>
            <p:ph idx="1"/>
          </p:nvPr>
        </p:nvSpPr>
        <p:spPr>
          <a:xfrm>
            <a:off x="152400" y="1556497"/>
            <a:ext cx="9035844" cy="3101983"/>
          </a:xfrm>
        </p:spPr>
        <p:txBody>
          <a:bodyPr>
            <a:noAutofit/>
          </a:bodyPr>
          <a:lstStyle/>
          <a:p>
            <a:r>
              <a:rPr lang="en-GB" sz="2200" dirty="0"/>
              <a:t>Learning times tables off by heart makes mental maths much easier. It will boost your child’s confidence in their maths lessons at school and help them to move quickly through more complex maths concepts and problems. </a:t>
            </a:r>
          </a:p>
          <a:p>
            <a:endParaRPr lang="en-GB" sz="2200" dirty="0"/>
          </a:p>
          <a:p>
            <a:r>
              <a:rPr lang="en-GB" sz="2200" dirty="0"/>
              <a:t>Not knowing your times tables puts additional strain on your working memory when tackling such new concepts in maths. This will hinder the long-term transition of the new facts to the long-term memory. </a:t>
            </a:r>
          </a:p>
          <a:p>
            <a:endParaRPr lang="en-GB" sz="2200" dirty="0"/>
          </a:p>
          <a:p>
            <a:r>
              <a:rPr lang="en-GB" sz="2200" dirty="0"/>
              <a:t>Times tables are fundamental to many maths topics, especially fractions.</a:t>
            </a:r>
          </a:p>
          <a:p>
            <a:endParaRPr lang="en-GB" sz="2200" dirty="0"/>
          </a:p>
          <a:p>
            <a:r>
              <a:rPr lang="en-GB" sz="2200" dirty="0"/>
              <a:t> Multiplication and division feature very highly in the KS2 SATs reasoning papers. </a:t>
            </a:r>
          </a:p>
        </p:txBody>
      </p:sp>
    </p:spTree>
    <p:extLst>
      <p:ext uri="{BB962C8B-B14F-4D97-AF65-F5344CB8AC3E}">
        <p14:creationId xmlns:p14="http://schemas.microsoft.com/office/powerpoint/2010/main" val="3903309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77BD-48EC-9773-EAA3-C2F69BDA0021}"/>
              </a:ext>
            </a:extLst>
          </p:cNvPr>
          <p:cNvSpPr>
            <a:spLocks noGrp="1"/>
          </p:cNvSpPr>
          <p:nvPr>
            <p:ph type="title"/>
          </p:nvPr>
        </p:nvSpPr>
        <p:spPr>
          <a:xfrm>
            <a:off x="422787" y="183519"/>
            <a:ext cx="8495071" cy="1188720"/>
          </a:xfrm>
        </p:spPr>
        <p:txBody>
          <a:bodyPr/>
          <a:lstStyle/>
          <a:p>
            <a:r>
              <a:rPr lang="en-GB" dirty="0"/>
              <a:t>National curriculum requirements </a:t>
            </a:r>
          </a:p>
        </p:txBody>
      </p:sp>
      <p:sp>
        <p:nvSpPr>
          <p:cNvPr id="5" name="Content Placeholder 4">
            <a:extLst>
              <a:ext uri="{FF2B5EF4-FFF2-40B4-BE49-F238E27FC236}">
                <a16:creationId xmlns:a16="http://schemas.microsoft.com/office/drawing/2014/main" id="{82AE0974-EB09-D872-D70D-924728BA7C86}"/>
              </a:ext>
            </a:extLst>
          </p:cNvPr>
          <p:cNvSpPr>
            <a:spLocks noGrp="1"/>
          </p:cNvSpPr>
          <p:nvPr>
            <p:ph idx="1"/>
          </p:nvPr>
        </p:nvSpPr>
        <p:spPr>
          <a:xfrm>
            <a:off x="0" y="1802301"/>
            <a:ext cx="9144000" cy="3101983"/>
          </a:xfrm>
        </p:spPr>
        <p:txBody>
          <a:bodyPr>
            <a:noAutofit/>
          </a:bodyPr>
          <a:lstStyle/>
          <a:p>
            <a:r>
              <a:rPr lang="en-GB" sz="2400" b="1" u="sng" dirty="0"/>
              <a:t>Year 1 times tables learning</a:t>
            </a:r>
          </a:p>
          <a:p>
            <a:r>
              <a:rPr lang="en-GB" sz="2400" dirty="0"/>
              <a:t>Children are taught the simplest form of multiplication, counting up in 2s, 5s and 10s.</a:t>
            </a:r>
          </a:p>
          <a:p>
            <a:endParaRPr lang="en-GB" sz="2400" dirty="0"/>
          </a:p>
          <a:p>
            <a:endParaRPr lang="en-GB" sz="2400" dirty="0"/>
          </a:p>
          <a:p>
            <a:r>
              <a:rPr lang="en-GB" sz="2400" b="1" u="sng" dirty="0"/>
              <a:t>Year 2 times table learning</a:t>
            </a:r>
          </a:p>
          <a:p>
            <a:r>
              <a:rPr lang="en-GB" sz="2400" dirty="0"/>
              <a:t>Children are formally introduced to multiplication, related division facts and repeated addition for the numbers 2, 5 and 10.</a:t>
            </a:r>
          </a:p>
        </p:txBody>
      </p:sp>
    </p:spTree>
    <p:extLst>
      <p:ext uri="{BB962C8B-B14F-4D97-AF65-F5344CB8AC3E}">
        <p14:creationId xmlns:p14="http://schemas.microsoft.com/office/powerpoint/2010/main" val="346528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77BD-48EC-9773-EAA3-C2F69BDA0021}"/>
              </a:ext>
            </a:extLst>
          </p:cNvPr>
          <p:cNvSpPr>
            <a:spLocks noGrp="1"/>
          </p:cNvSpPr>
          <p:nvPr>
            <p:ph type="title"/>
          </p:nvPr>
        </p:nvSpPr>
        <p:spPr>
          <a:xfrm>
            <a:off x="422787" y="183519"/>
            <a:ext cx="8495071" cy="1188720"/>
          </a:xfrm>
        </p:spPr>
        <p:txBody>
          <a:bodyPr/>
          <a:lstStyle/>
          <a:p>
            <a:r>
              <a:rPr lang="en-GB" dirty="0"/>
              <a:t>National curriculum requirements </a:t>
            </a:r>
          </a:p>
        </p:txBody>
      </p:sp>
      <p:sp>
        <p:nvSpPr>
          <p:cNvPr id="5" name="Content Placeholder 4">
            <a:extLst>
              <a:ext uri="{FF2B5EF4-FFF2-40B4-BE49-F238E27FC236}">
                <a16:creationId xmlns:a16="http://schemas.microsoft.com/office/drawing/2014/main" id="{82AE0974-EB09-D872-D70D-924728BA7C86}"/>
              </a:ext>
            </a:extLst>
          </p:cNvPr>
          <p:cNvSpPr>
            <a:spLocks noGrp="1"/>
          </p:cNvSpPr>
          <p:nvPr>
            <p:ph idx="1"/>
          </p:nvPr>
        </p:nvSpPr>
        <p:spPr>
          <a:xfrm>
            <a:off x="0" y="1477837"/>
            <a:ext cx="9144000" cy="3101983"/>
          </a:xfrm>
        </p:spPr>
        <p:txBody>
          <a:bodyPr>
            <a:noAutofit/>
          </a:bodyPr>
          <a:lstStyle/>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GB" sz="2400" b="1" i="0" u="sng" strike="noStrike" kern="1200" cap="none" spc="0" normalizeH="0" baseline="0" noProof="0" dirty="0">
                <a:ln>
                  <a:noFill/>
                </a:ln>
                <a:solidFill>
                  <a:srgbClr val="000000">
                    <a:lumMod val="85000"/>
                    <a:lumOff val="15000"/>
                  </a:srgbClr>
                </a:solidFill>
                <a:effectLst/>
                <a:uLnTx/>
                <a:uFillTx/>
                <a:latin typeface="Gill Sans MT"/>
                <a:ea typeface="+mn-ea"/>
                <a:cs typeface="+mn-cs"/>
              </a:rPr>
              <a:t>Year 3 times table learning</a:t>
            </a:r>
          </a:p>
          <a:p>
            <a:r>
              <a:rPr kumimoji="0" lang="en-GB" sz="2400" b="0" i="0" u="none" strike="noStrike" kern="1200" cap="none" spc="0" normalizeH="0" baseline="0" noProof="0" dirty="0">
                <a:ln>
                  <a:noFill/>
                </a:ln>
                <a:solidFill>
                  <a:srgbClr val="000000">
                    <a:lumMod val="85000"/>
                    <a:lumOff val="15000"/>
                  </a:srgbClr>
                </a:solidFill>
                <a:effectLst/>
                <a:uLnTx/>
                <a:uFillTx/>
                <a:latin typeface="Gill Sans MT"/>
                <a:ea typeface="+mn-ea"/>
                <a:cs typeface="+mn-cs"/>
              </a:rPr>
              <a:t>A crucial year for times tables learning. Children are expected to learn multiplication facts for the 3, 4 and 8 times tables and to use practical and written methods to multiply and divide two-digit numbers (for example, 15 x 4).</a:t>
            </a:r>
            <a:r>
              <a:rPr lang="en-GB" sz="2400" b="1" u="sng" dirty="0"/>
              <a:t> </a:t>
            </a:r>
          </a:p>
          <a:p>
            <a:endParaRPr lang="en-GB" sz="2400" b="1" u="sng" dirty="0"/>
          </a:p>
          <a:p>
            <a:r>
              <a:rPr lang="en-GB" sz="2400" b="1" u="sng" dirty="0"/>
              <a:t>Year 4 times tables learning</a:t>
            </a:r>
          </a:p>
          <a:p>
            <a:pPr lvl="0">
              <a:buClr>
                <a:srgbClr val="9BAFB5"/>
              </a:buClr>
              <a:defRPr/>
            </a:pPr>
            <a:r>
              <a:rPr lang="en-GB" sz="2400" dirty="0"/>
              <a:t>A ‘completing’ year for all multiplication facts up to 12 x 12. Children also continue to develop their skills in multiplication of two-digit numbers by a one-digit number, using harder combinations of numbers. They will also learn to multiply three-digit numbers by a one-digit number. </a:t>
            </a: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lumMod val="85000"/>
                  <a:lumOff val="15000"/>
                </a:srgbClr>
              </a:solidFill>
              <a:effectLst/>
              <a:uLnTx/>
              <a:uFillTx/>
              <a:latin typeface="Gill Sans MT"/>
              <a:ea typeface="+mn-ea"/>
              <a:cs typeface="+mn-cs"/>
            </a:endParaRPr>
          </a:p>
          <a:p>
            <a:endParaRPr lang="en-GB" sz="2400" dirty="0"/>
          </a:p>
        </p:txBody>
      </p:sp>
    </p:spTree>
    <p:extLst>
      <p:ext uri="{BB962C8B-B14F-4D97-AF65-F5344CB8AC3E}">
        <p14:creationId xmlns:p14="http://schemas.microsoft.com/office/powerpoint/2010/main" val="4056051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877BBC91-C852-0939-AB61-E1219887A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E747C4-D3BA-08D2-6D48-097F61C7F1B6}"/>
              </a:ext>
            </a:extLst>
          </p:cNvPr>
          <p:cNvSpPr>
            <a:spLocks noGrp="1"/>
          </p:cNvSpPr>
          <p:nvPr>
            <p:ph type="title"/>
          </p:nvPr>
        </p:nvSpPr>
        <p:spPr>
          <a:xfrm>
            <a:off x="324464" y="2012519"/>
            <a:ext cx="8495071" cy="1188720"/>
          </a:xfrm>
        </p:spPr>
        <p:txBody>
          <a:bodyPr/>
          <a:lstStyle/>
          <a:p>
            <a:r>
              <a:rPr lang="en-GB" dirty="0"/>
              <a:t>Multiplication times table check (</a:t>
            </a:r>
            <a:r>
              <a:rPr lang="en-GB" dirty="0" err="1"/>
              <a:t>mtc</a:t>
            </a:r>
            <a:r>
              <a:rPr lang="en-GB" dirty="0"/>
              <a:t>)</a:t>
            </a:r>
          </a:p>
        </p:txBody>
      </p:sp>
    </p:spTree>
    <p:extLst>
      <p:ext uri="{BB962C8B-B14F-4D97-AF65-F5344CB8AC3E}">
        <p14:creationId xmlns:p14="http://schemas.microsoft.com/office/powerpoint/2010/main" val="2752800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77BD-48EC-9773-EAA3-C2F69BDA0021}"/>
              </a:ext>
            </a:extLst>
          </p:cNvPr>
          <p:cNvSpPr>
            <a:spLocks noGrp="1"/>
          </p:cNvSpPr>
          <p:nvPr>
            <p:ph type="title"/>
          </p:nvPr>
        </p:nvSpPr>
        <p:spPr>
          <a:xfrm>
            <a:off x="324464" y="15739"/>
            <a:ext cx="8495071" cy="1188720"/>
          </a:xfrm>
        </p:spPr>
        <p:txBody>
          <a:bodyPr>
            <a:normAutofit fontScale="90000"/>
          </a:bodyPr>
          <a:lstStyle/>
          <a:p>
            <a:br>
              <a:rPr lang="en-GB" sz="2800" dirty="0"/>
            </a:br>
            <a:r>
              <a:rPr lang="en-GB" sz="2800" dirty="0"/>
              <a:t>The Department for Education (DfE)</a:t>
            </a:r>
            <a:br>
              <a:rPr lang="en-GB" sz="2800" dirty="0"/>
            </a:br>
            <a:r>
              <a:rPr lang="en-GB" sz="2800" dirty="0"/>
              <a:t> </a:t>
            </a:r>
            <a:r>
              <a:rPr lang="en-GB" dirty="0"/>
              <a:t>Year 4 multiplication check </a:t>
            </a:r>
            <a:br>
              <a:rPr lang="en-GB" dirty="0"/>
            </a:br>
            <a:endParaRPr lang="en-GB" dirty="0"/>
          </a:p>
        </p:txBody>
      </p:sp>
      <p:sp>
        <p:nvSpPr>
          <p:cNvPr id="5" name="Content Placeholder 4">
            <a:extLst>
              <a:ext uri="{FF2B5EF4-FFF2-40B4-BE49-F238E27FC236}">
                <a16:creationId xmlns:a16="http://schemas.microsoft.com/office/drawing/2014/main" id="{82AE0974-EB09-D872-D70D-924728BA7C86}"/>
              </a:ext>
            </a:extLst>
          </p:cNvPr>
          <p:cNvSpPr>
            <a:spLocks noGrp="1"/>
          </p:cNvSpPr>
          <p:nvPr>
            <p:ph idx="1"/>
          </p:nvPr>
        </p:nvSpPr>
        <p:spPr>
          <a:xfrm>
            <a:off x="127819" y="1279961"/>
            <a:ext cx="8868697" cy="3324756"/>
          </a:xfrm>
        </p:spPr>
        <p:txBody>
          <a:bodyPr>
            <a:noAutofit/>
          </a:bodyPr>
          <a:lstStyle/>
          <a:p>
            <a:pPr marL="0" indent="0">
              <a:buNone/>
            </a:pPr>
            <a:r>
              <a:rPr lang="en-GB" dirty="0"/>
              <a:t>The purpose of the MTC is to determine whether year 4 pupils can fluently recall their multiplication tables and are meeting the expected standard for their year group before moving to Upper Key Stage 2 (Year 5 and Year 6)</a:t>
            </a:r>
          </a:p>
          <a:p>
            <a:endParaRPr lang="en-GB" dirty="0"/>
          </a:p>
          <a:p>
            <a:pPr marL="0" indent="0" algn="ctr">
              <a:buNone/>
            </a:pPr>
            <a:r>
              <a:rPr lang="en-GB" b="1" i="1" dirty="0"/>
              <a:t>‘By the end of year 4, pupils should have memorised their multiplication tables up to and including the 12 multiplication table and show precision and fluency in their work’.</a:t>
            </a:r>
          </a:p>
          <a:p>
            <a:pPr algn="ctr"/>
            <a:endParaRPr lang="en-GB" dirty="0"/>
          </a:p>
          <a:p>
            <a:pPr marL="0" indent="0">
              <a:buNone/>
            </a:pPr>
            <a:endParaRPr lang="en-GB" dirty="0"/>
          </a:p>
          <a:p>
            <a:pPr marL="0" indent="0">
              <a:buNone/>
            </a:pPr>
            <a:endParaRPr lang="en-GB" dirty="0"/>
          </a:p>
          <a:p>
            <a:pPr marL="0" indent="0">
              <a:buNone/>
            </a:pPr>
            <a:r>
              <a:rPr lang="en-GB" dirty="0"/>
              <a:t>School-level results and individual pupil results will be made available to schools.  This will allow schools to provide additional support to pupils who require it.</a:t>
            </a:r>
          </a:p>
          <a:p>
            <a:pPr marL="0" indent="0">
              <a:buNone/>
            </a:pPr>
            <a:r>
              <a:rPr lang="en-GB" dirty="0"/>
              <a:t> </a:t>
            </a:r>
          </a:p>
          <a:p>
            <a:pPr marL="0" indent="0">
              <a:buNone/>
            </a:pPr>
            <a:r>
              <a:rPr lang="en-GB" dirty="0"/>
              <a:t>National and local authority results will be reported by the Department for Education (DfE) to track standards over time.</a:t>
            </a:r>
          </a:p>
          <a:p>
            <a:pPr marL="0" indent="0">
              <a:buNone/>
            </a:pPr>
            <a:endParaRPr lang="en-GB" dirty="0"/>
          </a:p>
        </p:txBody>
      </p:sp>
      <p:sp>
        <p:nvSpPr>
          <p:cNvPr id="4" name="TextBox 3">
            <a:extLst>
              <a:ext uri="{FF2B5EF4-FFF2-40B4-BE49-F238E27FC236}">
                <a16:creationId xmlns:a16="http://schemas.microsoft.com/office/drawing/2014/main" id="{122363B9-5B0D-7D0F-44CD-BB8EEC226BA9}"/>
              </a:ext>
            </a:extLst>
          </p:cNvPr>
          <p:cNvSpPr txBox="1"/>
          <p:nvPr/>
        </p:nvSpPr>
        <p:spPr>
          <a:xfrm>
            <a:off x="-323833" y="1002907"/>
            <a:ext cx="4572000" cy="369332"/>
          </a:xfrm>
          <a:prstGeom prst="rect">
            <a:avLst/>
          </a:prstGeom>
          <a:noFill/>
        </p:spPr>
        <p:txBody>
          <a:bodyPr wrap="square">
            <a:spAutoFit/>
          </a:bodyPr>
          <a:lstStyle/>
          <a:p>
            <a:r>
              <a:rPr lang="en-GB" dirty="0"/>
              <a:t> </a:t>
            </a:r>
          </a:p>
        </p:txBody>
      </p:sp>
      <p:sp>
        <p:nvSpPr>
          <p:cNvPr id="7" name="TextBox 6">
            <a:extLst>
              <a:ext uri="{FF2B5EF4-FFF2-40B4-BE49-F238E27FC236}">
                <a16:creationId xmlns:a16="http://schemas.microsoft.com/office/drawing/2014/main" id="{21D9EA19-B13B-ED03-ECB9-9ACC77B92EE0}"/>
              </a:ext>
            </a:extLst>
          </p:cNvPr>
          <p:cNvSpPr txBox="1"/>
          <p:nvPr/>
        </p:nvSpPr>
        <p:spPr>
          <a:xfrm>
            <a:off x="147484" y="4309103"/>
            <a:ext cx="4702028" cy="369332"/>
          </a:xfrm>
          <a:prstGeom prst="rect">
            <a:avLst/>
          </a:prstGeom>
          <a:noFill/>
        </p:spPr>
        <p:txBody>
          <a:bodyPr wrap="square">
            <a:spAutoFit/>
          </a:bodyPr>
          <a:lstStyle/>
          <a:p>
            <a:pPr marL="0" indent="0">
              <a:buNone/>
            </a:pPr>
            <a:r>
              <a:rPr lang="en-GB" b="1" u="sng" dirty="0"/>
              <a:t>How will the MTC data be used?</a:t>
            </a:r>
          </a:p>
        </p:txBody>
      </p:sp>
    </p:spTree>
    <p:extLst>
      <p:ext uri="{BB962C8B-B14F-4D97-AF65-F5344CB8AC3E}">
        <p14:creationId xmlns:p14="http://schemas.microsoft.com/office/powerpoint/2010/main" val="1544776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BFDC51E9-71A9-74FB-FE8F-3C097EA830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388F9C-2767-A94E-C78F-2E295900D20A}"/>
              </a:ext>
            </a:extLst>
          </p:cNvPr>
          <p:cNvSpPr>
            <a:spLocks noGrp="1"/>
          </p:cNvSpPr>
          <p:nvPr>
            <p:ph type="title"/>
          </p:nvPr>
        </p:nvSpPr>
        <p:spPr>
          <a:xfrm>
            <a:off x="422787" y="183519"/>
            <a:ext cx="8495071" cy="1188720"/>
          </a:xfrm>
        </p:spPr>
        <p:txBody>
          <a:bodyPr/>
          <a:lstStyle/>
          <a:p>
            <a:r>
              <a:rPr lang="en-GB" sz="2800" dirty="0"/>
              <a:t>The Department for Education (DfE) </a:t>
            </a:r>
            <a:r>
              <a:rPr lang="en-GB" dirty="0"/>
              <a:t>Year 4 multiplication check </a:t>
            </a:r>
          </a:p>
        </p:txBody>
      </p:sp>
      <p:sp>
        <p:nvSpPr>
          <p:cNvPr id="5" name="Content Placeholder 4">
            <a:extLst>
              <a:ext uri="{FF2B5EF4-FFF2-40B4-BE49-F238E27FC236}">
                <a16:creationId xmlns:a16="http://schemas.microsoft.com/office/drawing/2014/main" id="{6A8FD68D-CD5B-A0A6-3019-AA950FEED850}"/>
              </a:ext>
            </a:extLst>
          </p:cNvPr>
          <p:cNvSpPr>
            <a:spLocks noGrp="1"/>
          </p:cNvSpPr>
          <p:nvPr>
            <p:ph idx="1"/>
          </p:nvPr>
        </p:nvSpPr>
        <p:spPr>
          <a:xfrm>
            <a:off x="275302" y="1867105"/>
            <a:ext cx="8868697" cy="3324756"/>
          </a:xfrm>
        </p:spPr>
        <p:txBody>
          <a:bodyPr>
            <a:noAutofit/>
          </a:bodyPr>
          <a:lstStyle/>
          <a:p>
            <a:r>
              <a:rPr lang="en-GB" sz="2000" dirty="0"/>
              <a:t>The MTC takes place in the spring term (Monday 1st June until Friday 12th June)</a:t>
            </a:r>
          </a:p>
          <a:p>
            <a:r>
              <a:rPr lang="en-GB" sz="2000" dirty="0"/>
              <a:t>All year 4 children will be required to take the MTC.  (children who are working well below year 2 expectations in multiplication may be exempt from taking the check)</a:t>
            </a:r>
          </a:p>
          <a:p>
            <a:r>
              <a:rPr lang="en-GB" sz="2000" dirty="0"/>
              <a:t> If a child cannot access the MTC, a range of access arrangements will be available to support pupils. </a:t>
            </a:r>
          </a:p>
          <a:p>
            <a:r>
              <a:rPr lang="en-GB" sz="2000" dirty="0"/>
              <a:t>There is no ‘pass’ rate or threshold which means that, unlike the Phonics Screening Check, children will not be expected to re-sit the check. </a:t>
            </a:r>
          </a:p>
          <a:p>
            <a:r>
              <a:rPr lang="en-GB" sz="2000" dirty="0"/>
              <a:t>We have the flexibility to administer the check to individual pupils, small groups or a whole class at the same time.</a:t>
            </a:r>
          </a:p>
          <a:p>
            <a:r>
              <a:rPr lang="en-GB" sz="2000" dirty="0"/>
              <a:t>It will be automatically scored, and results will be available to schools once the assessment window closes.  </a:t>
            </a:r>
          </a:p>
          <a:p>
            <a:endParaRPr lang="en-GB" dirty="0"/>
          </a:p>
        </p:txBody>
      </p:sp>
    </p:spTree>
    <p:extLst>
      <p:ext uri="{BB962C8B-B14F-4D97-AF65-F5344CB8AC3E}">
        <p14:creationId xmlns:p14="http://schemas.microsoft.com/office/powerpoint/2010/main" val="4073189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A458A9BA-6B54-276E-EE61-A292CB785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C50616-459C-F8FF-566C-249D2085933E}"/>
              </a:ext>
            </a:extLst>
          </p:cNvPr>
          <p:cNvSpPr>
            <a:spLocks noGrp="1"/>
          </p:cNvSpPr>
          <p:nvPr>
            <p:ph type="title"/>
          </p:nvPr>
        </p:nvSpPr>
        <p:spPr>
          <a:xfrm>
            <a:off x="422787" y="0"/>
            <a:ext cx="8495071" cy="1188720"/>
          </a:xfrm>
        </p:spPr>
        <p:txBody>
          <a:bodyPr/>
          <a:lstStyle/>
          <a:p>
            <a:r>
              <a:rPr lang="en-GB" sz="2800" dirty="0"/>
              <a:t>The Department for Education (DfE) </a:t>
            </a:r>
            <a:r>
              <a:rPr lang="en-GB" dirty="0"/>
              <a:t>Year 4 multiplication check </a:t>
            </a:r>
          </a:p>
        </p:txBody>
      </p:sp>
      <p:sp>
        <p:nvSpPr>
          <p:cNvPr id="5" name="Content Placeholder 4">
            <a:extLst>
              <a:ext uri="{FF2B5EF4-FFF2-40B4-BE49-F238E27FC236}">
                <a16:creationId xmlns:a16="http://schemas.microsoft.com/office/drawing/2014/main" id="{8AF383B6-A3DA-9F0B-2AD1-5FDC732B2E16}"/>
              </a:ext>
            </a:extLst>
          </p:cNvPr>
          <p:cNvSpPr>
            <a:spLocks noGrp="1"/>
          </p:cNvSpPr>
          <p:nvPr>
            <p:ph idx="1"/>
          </p:nvPr>
        </p:nvSpPr>
        <p:spPr>
          <a:xfrm>
            <a:off x="-80463" y="1307583"/>
            <a:ext cx="8868697" cy="3324756"/>
          </a:xfrm>
        </p:spPr>
        <p:txBody>
          <a:bodyPr>
            <a:noAutofit/>
          </a:bodyPr>
          <a:lstStyle/>
          <a:p>
            <a:r>
              <a:rPr lang="en-GB" dirty="0"/>
              <a:t>Answers will be entered using an on-screen number pad.</a:t>
            </a:r>
          </a:p>
          <a:p>
            <a:r>
              <a:rPr lang="en-GB" dirty="0"/>
              <a:t>Usually, the check will take less than 5 minutes for each child.</a:t>
            </a:r>
          </a:p>
          <a:p>
            <a:r>
              <a:rPr lang="en-GB" dirty="0"/>
              <a:t>The children will have 6 seconds from the time the question appears to input their answer.</a:t>
            </a:r>
          </a:p>
          <a:p>
            <a:r>
              <a:rPr lang="en-GB" dirty="0"/>
              <a:t>There will be a total of 25 questions with a 3 second pause in-between questions. </a:t>
            </a:r>
          </a:p>
          <a:p>
            <a:r>
              <a:rPr lang="en-GB" dirty="0"/>
              <a:t>Each child will be randomly assigned a set of questions</a:t>
            </a:r>
          </a:p>
          <a:p>
            <a:r>
              <a:rPr lang="en-GB" dirty="0"/>
              <a:t>There will only be multiplication questions </a:t>
            </a:r>
          </a:p>
          <a:p>
            <a:endParaRPr lang="en-GB" dirty="0"/>
          </a:p>
          <a:p>
            <a:pPr marL="0" indent="0">
              <a:buNone/>
            </a:pPr>
            <a:r>
              <a:rPr lang="en-GB" dirty="0"/>
              <a:t> The 6, 7,  8,  9 and 12 times tables are more likely</a:t>
            </a:r>
          </a:p>
          <a:p>
            <a:endParaRPr lang="en-GB" dirty="0"/>
          </a:p>
          <a:p>
            <a:r>
              <a:rPr lang="en-GB" dirty="0"/>
              <a:t>• 6 x 6,  6 x 7,  6 x 8,  6 x 9,  6 x 12</a:t>
            </a:r>
          </a:p>
          <a:p>
            <a:r>
              <a:rPr lang="en-GB" dirty="0"/>
              <a:t>• 7 x 8,  7 x 9,  7 x 12</a:t>
            </a:r>
          </a:p>
          <a:p>
            <a:r>
              <a:rPr lang="en-GB" dirty="0"/>
              <a:t>• 8 x 9,  8 x 12</a:t>
            </a:r>
          </a:p>
          <a:p>
            <a:r>
              <a:rPr lang="en-GB" dirty="0"/>
              <a:t>• 12 x 12</a:t>
            </a:r>
          </a:p>
        </p:txBody>
      </p:sp>
      <p:pic>
        <p:nvPicPr>
          <p:cNvPr id="4" name="Picture 3">
            <a:extLst>
              <a:ext uri="{FF2B5EF4-FFF2-40B4-BE49-F238E27FC236}">
                <a16:creationId xmlns:a16="http://schemas.microsoft.com/office/drawing/2014/main" id="{FB7B855A-8F32-9D82-37EA-1DFA584DEF79}"/>
              </a:ext>
            </a:extLst>
          </p:cNvPr>
          <p:cNvPicPr>
            <a:picLocks noChangeAspect="1"/>
          </p:cNvPicPr>
          <p:nvPr/>
        </p:nvPicPr>
        <p:blipFill>
          <a:blip r:embed="rId2"/>
          <a:stretch>
            <a:fillRect/>
          </a:stretch>
        </p:blipFill>
        <p:spPr>
          <a:xfrm>
            <a:off x="4755602" y="3208789"/>
            <a:ext cx="4162256" cy="3694586"/>
          </a:xfrm>
          <a:prstGeom prst="rect">
            <a:avLst/>
          </a:prstGeom>
        </p:spPr>
      </p:pic>
    </p:spTree>
    <p:extLst>
      <p:ext uri="{BB962C8B-B14F-4D97-AF65-F5344CB8AC3E}">
        <p14:creationId xmlns:p14="http://schemas.microsoft.com/office/powerpoint/2010/main" val="286293912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2445</TotalTime>
  <Words>1805</Words>
  <Application>Microsoft Office PowerPoint</Application>
  <PresentationFormat>On-screen Show (4:3)</PresentationFormat>
  <Paragraphs>188</Paragraphs>
  <Slides>29</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vt:lpstr>
      <vt:lpstr>Calibri</vt:lpstr>
      <vt:lpstr>Gill Sans MT</vt:lpstr>
      <vt:lpstr>Symbol</vt:lpstr>
      <vt:lpstr>Times New Roman</vt:lpstr>
      <vt:lpstr>1_Office Theme</vt:lpstr>
      <vt:lpstr>3_Default Design</vt:lpstr>
      <vt:lpstr>Parcel</vt:lpstr>
      <vt:lpstr>MTC year 4</vt:lpstr>
      <vt:lpstr>Aims</vt:lpstr>
      <vt:lpstr>Importance of times table knowledge</vt:lpstr>
      <vt:lpstr>National curriculum requirements </vt:lpstr>
      <vt:lpstr>National curriculum requirements </vt:lpstr>
      <vt:lpstr>Multiplication times table check (mtc)</vt:lpstr>
      <vt:lpstr> The Department for Education (DfE)  Year 4 multiplication check  </vt:lpstr>
      <vt:lpstr>The Department for Education (DfE) Year 4 multiplication check </vt:lpstr>
      <vt:lpstr>The Department for Education (DfE) Year 4 multiplication check </vt:lpstr>
      <vt:lpstr>Teaching strategies </vt:lpstr>
      <vt:lpstr>Counting stick</vt:lpstr>
      <vt:lpstr>Rhymes and songs</vt:lpstr>
      <vt:lpstr>Multiplication is commutative </vt:lpstr>
      <vt:lpstr>Arrays</vt:lpstr>
      <vt:lpstr>Division is the Inverse of multiplication</vt:lpstr>
      <vt:lpstr>Fact Families</vt:lpstr>
      <vt:lpstr>Using known facts</vt:lpstr>
      <vt:lpstr>times tables Top Tips</vt:lpstr>
      <vt:lpstr>year 2</vt:lpstr>
      <vt:lpstr>year 3</vt:lpstr>
      <vt:lpstr>year 3</vt:lpstr>
      <vt:lpstr>year 4</vt:lpstr>
      <vt:lpstr>year 4</vt:lpstr>
      <vt:lpstr>How to reduce the number of facts to learn?</vt:lpstr>
      <vt:lpstr>144 multiplication facts </vt:lpstr>
      <vt:lpstr>36 multiplication facts </vt:lpstr>
      <vt:lpstr>Support at home</vt:lpstr>
      <vt:lpstr>If your child is practising regularly at home, they are practising for the benefit of their wider maths education</vt:lpstr>
      <vt:lpstr>Thank you for coming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link to Year 2, 3, 4, 5 and 6 curricula.</dc:title>
  <dc:creator>Susan Cameron</dc:creator>
  <cp:lastModifiedBy>L Briggs</cp:lastModifiedBy>
  <cp:revision>9</cp:revision>
  <dcterms:created xsi:type="dcterms:W3CDTF">2023-11-20T20:50:08Z</dcterms:created>
  <dcterms:modified xsi:type="dcterms:W3CDTF">2026-04-24T09:16:34Z</dcterms:modified>
</cp:coreProperties>
</file>